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95" r:id="rId2"/>
    <p:sldId id="308" r:id="rId3"/>
    <p:sldId id="350" r:id="rId4"/>
    <p:sldId id="352" r:id="rId5"/>
    <p:sldId id="351" r:id="rId6"/>
    <p:sldId id="353" r:id="rId7"/>
    <p:sldId id="360" r:id="rId8"/>
    <p:sldId id="372" r:id="rId9"/>
    <p:sldId id="361" r:id="rId10"/>
    <p:sldId id="362" r:id="rId11"/>
    <p:sldId id="374" r:id="rId12"/>
    <p:sldId id="375" r:id="rId13"/>
    <p:sldId id="376" r:id="rId14"/>
    <p:sldId id="377" r:id="rId15"/>
    <p:sldId id="378" r:id="rId16"/>
    <p:sldId id="358" r:id="rId17"/>
    <p:sldId id="370" r:id="rId18"/>
    <p:sldId id="354" r:id="rId19"/>
    <p:sldId id="371" r:id="rId20"/>
    <p:sldId id="355" r:id="rId21"/>
    <p:sldId id="379" r:id="rId22"/>
    <p:sldId id="380" r:id="rId23"/>
    <p:sldId id="357" r:id="rId24"/>
    <p:sldId id="276" r:id="rId25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F36713-2654-E141-BC04-0E53743F3304}" v="210" dt="2025-02-08T17:22:03.3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310"/>
    <p:restoredTop sz="94562"/>
  </p:normalViewPr>
  <p:slideViewPr>
    <p:cSldViewPr snapToGrid="0">
      <p:cViewPr>
        <p:scale>
          <a:sx n="121" d="100"/>
          <a:sy n="121" d="100"/>
        </p:scale>
        <p:origin x="144" y="18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359DCF-AC1C-BD4B-8FE9-1F230CFA283D}" type="datetimeFigureOut">
              <a:rPr lang="en-US" smtClean="0"/>
              <a:t>2/8/25</a:t>
            </a:fld>
            <a:endParaRPr lang="en-US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1C60C8-AD2E-4C4E-9EB9-ADCE066B72C4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8469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61C6BA93-FCCA-58B4-7151-E1F1C63DE19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4F64E385-06E8-882F-6A94-E896EEF41B0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040D4EFF-352F-4BED-AB40-66A31E32A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A497FBD-361C-834E-0FCF-32B0FB48B2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AD65435-3D73-51B7-81C7-05386C7AC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319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9C5426-0568-6F28-9592-92321C680A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8541BE17-DC91-BD47-8F53-2285D77172F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5E3199B-E566-9A4D-EB33-2E3EDEBD9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A264B63-CB59-A946-3B74-B797260CA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38C3597-9ABD-B23E-1F90-C8DAFDEED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83621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A03DEE8D-4071-15D7-234A-4B58F1D0D1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6A0AD940-6BAC-27C8-D0B3-6150C190C1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0835E2B-1B65-793D-3706-B2FE1E43E2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55A69028-330E-929D-0A8B-F1EAF8269F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B1EBE643-6351-D027-F190-D2F1EA081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086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858483B-4DBA-0093-388C-4C1FB2865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11C553A1-177B-3E30-99C9-26CB7A08D5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604ED42F-9ED3-44E5-8FB0-A38C8511A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19E63DE-9D3A-8C76-F43B-D92B51FC78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62AD777-0F08-8172-DA20-CBAB74AB7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6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38C941A-44F0-93B7-BBFF-93B1D69A35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056309E2-75B5-FF5F-5C3E-7A8B7AE18D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74A5330-143C-1818-A64C-CAE548D45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D396596-DE0A-E8A3-3B56-BE15CFA2EC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FB93113-A269-0498-BA3B-D2D170924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9678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FCBE974-DAD5-C5A7-3236-BD2A18AE4D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FF4690B-A49D-F943-5AB5-0C364ABFFB5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0FF0F890-F986-113D-1D33-EC1E7E4AF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81B049EB-5848-904B-0526-05863B9F3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69CF118-C1F6-4A08-878E-D8665C85FA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562E164-73D0-0742-AFB9-732B1D1DE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244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455775E-D05E-F87E-BCA3-A26ADC078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F4CE8F30-E15C-F84A-F82D-9D7D80D589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C912F93B-D273-F18C-9766-C2326060B0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38D8E2B-564F-403A-4650-CAB3032D22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9183C6AC-FB92-EC9F-FD74-E67B7EEA84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ED172EB7-77A3-8C6B-BAE3-DCDFC3BD6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0AECA1C0-4A15-024A-EE0F-73946A6B66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E041777B-CB7D-B98C-CE76-EFD396E794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8227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B4DF03A-B3EA-C8EA-815A-629FF2ED1B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D238142C-6F7B-C263-64A3-A52FEB8A7F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A40EA426-103F-D70C-11A1-5D6951F1B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20A4F0C7-6BF2-41B0-C906-E2A97FC3D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4030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38084BB8-D5A6-A1DC-9DEB-85FD85DB78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E151DE38-CE83-544F-4E42-3B8FA4D512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77F13E4C-16C9-4361-46C7-93444FB3A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9283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AFF199C-889F-507F-0D03-4CF5F9C9D3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22AF934E-136C-BA2E-632F-7AE65D128A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7EA91D9-DA4D-5058-1D1A-7A4391BC26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9F675508-08AB-7D5F-B6C8-1A1A190013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8F7C2354-0C1E-2201-C5C9-CBDFC9775D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B402FF73-7F64-D5AD-9AB4-DE03809CF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8981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36D8E4A-F825-C95B-610D-D5433FA81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ADCC55F0-FAAB-763B-DEF6-0FF55F32EF6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11F24394-F62C-AA42-E8E3-32C9E5D085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1CC86043-F603-62B3-9020-C51AF54A1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A7A85161-8E81-84CB-5EFC-D0255DA9E7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CAB0FB68-BC9B-C996-B380-74C55D1C9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679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20DA76F-30E2-FF40-AB0A-3215D97BB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  <a:endParaRPr lang="en-US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B712F7E-89E4-B6E9-E510-D90C47EF37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US"/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96695EC0-0FDA-4F34-9FAD-60AE114B5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F9F335-18EB-AC4C-BC80-BB294B25037D}" type="datetimeFigureOut">
              <a:rPr lang="en-US" smtClean="0"/>
              <a:t>2/8/25</a:t>
            </a:fld>
            <a:endParaRPr lang="en-US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7567F6F7-11F2-A9AA-CCA1-CB17844996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CE831AFF-47BB-08F3-F4A1-2E2C7FD09B0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F164CEC-D839-7E4D-9B8B-F0DFAD1E5141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5351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9A9CECC-3EBA-4B9B-B391-ECDD1F74B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E5E066F-3B5E-21E4-70E9-CDADE994F8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476302" y="652544"/>
            <a:ext cx="3239395" cy="18221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" name="Gruppo 4">
            <a:extLst>
              <a:ext uri="{FF2B5EF4-FFF2-40B4-BE49-F238E27FC236}">
                <a16:creationId xmlns:a16="http://schemas.microsoft.com/office/drawing/2014/main" id="{1E74E40F-69F2-80E7-A1C4-981B022BACFB}"/>
              </a:ext>
            </a:extLst>
          </p:cNvPr>
          <p:cNvGrpSpPr/>
          <p:nvPr/>
        </p:nvGrpSpPr>
        <p:grpSpPr>
          <a:xfrm>
            <a:off x="2910783" y="3079897"/>
            <a:ext cx="6370431" cy="2114357"/>
            <a:chOff x="4075254" y="3429000"/>
            <a:chExt cx="4041492" cy="2114357"/>
          </a:xfrm>
        </p:grpSpPr>
        <p:sp>
          <p:nvSpPr>
            <p:cNvPr id="11" name="CasellaDiTesto 10">
              <a:extLst>
                <a:ext uri="{FF2B5EF4-FFF2-40B4-BE49-F238E27FC236}">
                  <a16:creationId xmlns:a16="http://schemas.microsoft.com/office/drawing/2014/main" id="{EDA2EC56-3B25-6300-5FA3-5F984EEA78F5}"/>
                </a:ext>
              </a:extLst>
            </p:cNvPr>
            <p:cNvSpPr txBox="1"/>
            <p:nvPr/>
          </p:nvSpPr>
          <p:spPr>
            <a:xfrm>
              <a:off x="4075254" y="3429000"/>
              <a:ext cx="4041492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it-IT" sz="5400" b="1" dirty="0">
                  <a:latin typeface="Montserrat" pitchFamily="2" charset="0"/>
                </a:rPr>
                <a:t>CertiChain</a:t>
              </a:r>
            </a:p>
          </p:txBody>
        </p:sp>
        <p:sp>
          <p:nvSpPr>
            <p:cNvPr id="15" name="CasellaDiTesto 14">
              <a:extLst>
                <a:ext uri="{FF2B5EF4-FFF2-40B4-BE49-F238E27FC236}">
                  <a16:creationId xmlns:a16="http://schemas.microsoft.com/office/drawing/2014/main" id="{D51C5C9D-7A85-B122-6D6A-4228973B61D4}"/>
                </a:ext>
              </a:extLst>
            </p:cNvPr>
            <p:cNvSpPr txBox="1"/>
            <p:nvPr/>
          </p:nvSpPr>
          <p:spPr>
            <a:xfrm>
              <a:off x="4588643" y="4219918"/>
              <a:ext cx="3014736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Montserrat" pitchFamily="2" charset="0"/>
                </a:rPr>
                <a:t>Certificati Digitali su Blockchain</a:t>
              </a:r>
            </a:p>
            <a:p>
              <a:pPr algn="ctr"/>
              <a:endParaRPr lang="it-IT" sz="1600" dirty="0">
                <a:solidFill>
                  <a:schemeClr val="bg2">
                    <a:lumMod val="50000"/>
                  </a:schemeClr>
                </a:solidFill>
                <a:latin typeface="Montserrat" pitchFamily="2" charset="0"/>
              </a:endParaRPr>
            </a:p>
            <a:p>
              <a:pPr algn="ctr"/>
              <a:r>
                <a:rPr lang="it-IT" sz="1600" dirty="0">
                  <a:solidFill>
                    <a:schemeClr val="bg2">
                      <a:lumMod val="50000"/>
                    </a:schemeClr>
                  </a:solidFill>
                  <a:latin typeface="Montserrat" pitchFamily="2" charset="0"/>
                </a:rPr>
                <a:t>Corso di Sicurezza dei Dati</a:t>
              </a:r>
            </a:p>
            <a:p>
              <a:pPr algn="ctr"/>
              <a:r>
                <a:rPr lang="it-IT" sz="1600" dirty="0">
                  <a:solidFill>
                    <a:schemeClr val="bg2">
                      <a:lumMod val="50000"/>
                    </a:schemeClr>
                  </a:solidFill>
                  <a:latin typeface="Montserrat" pitchFamily="2" charset="0"/>
                </a:rPr>
                <a:t>A.A. 2024/2025</a:t>
              </a:r>
            </a:p>
            <a:p>
              <a:endParaRPr lang="it-IT" sz="1600" dirty="0">
                <a:solidFill>
                  <a:schemeClr val="bg2">
                    <a:lumMod val="50000"/>
                  </a:schemeClr>
                </a:solidFill>
                <a:latin typeface="Montserrat" pitchFamily="2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243255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A02D43-F92D-0217-09DC-C5C9E534E2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70CB05E-28F1-DEBC-823B-36E09275BEE7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1AFAA68-3665-3740-8AFC-F2C614BDEDD6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8F47C835-E2AC-97A1-37AD-1A91568CEA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96957BB2-E374-116F-EDD9-5E9267B995DE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39F7DD97-254C-9A16-9FEB-D6AD9D90A02E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9FCBB392-AEC8-E079-A46F-D2B136106C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4BDA9951-06CF-EFAB-6636-F50C18595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EF241CAB-EBAF-301F-2209-4AE83ACF8E5B}"/>
              </a:ext>
            </a:extLst>
          </p:cNvPr>
          <p:cNvSpPr txBox="1"/>
          <p:nvPr/>
        </p:nvSpPr>
        <p:spPr>
          <a:xfrm>
            <a:off x="310895" y="2157959"/>
            <a:ext cx="11437367" cy="329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Funzioni principali: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function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issueCertificate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beneficiary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bytes32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hashedSecret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memory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Emissione di un nuovo certificato NFT, registrando i dati nel mapping certificates.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revokeCertificate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(uint256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memory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reason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Revoca un certificato, aggiornandone lo stato.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verifyCertificate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(uint256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Controlla la validità di un certificato e restituisce tutti i suoi dettagli.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getUserCertificates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user): Restituisce l’elenco dei certificati posseduti da un determinato utente.</a:t>
            </a:r>
          </a:p>
        </p:txBody>
      </p:sp>
    </p:spTree>
    <p:extLst>
      <p:ext uri="{BB962C8B-B14F-4D97-AF65-F5344CB8AC3E}">
        <p14:creationId xmlns:p14="http://schemas.microsoft.com/office/powerpoint/2010/main" val="16678867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240659B-9ABD-75B3-CAF7-F11D6DBA4A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B79873E-4F25-6821-0505-587633B978BB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260BC8B-44A8-61CF-10DB-62E72C1BC83C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45B09524-6D54-E78B-6047-06A59F39CC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8092A8CB-4F57-36D1-2FA1-7CAEB6C9AE2F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5D0C416B-0836-32ED-DC2A-A47F1C3501A7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AC395BE4-B855-9F5F-EBDE-C5FBF579EF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5577B2B-7820-0F93-FAB5-750AD9E57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DBABE324-AE02-171A-7573-F3C95787D723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C8A3E0E8-37D6-2CEC-1F79-EC7797C90D88}"/>
              </a:ext>
            </a:extLst>
          </p:cNvPr>
          <p:cNvGrpSpPr/>
          <p:nvPr/>
        </p:nvGrpSpPr>
        <p:grpSpPr>
          <a:xfrm>
            <a:off x="310894" y="3711347"/>
            <a:ext cx="2489057" cy="1169551"/>
            <a:chOff x="310896" y="2349328"/>
            <a:chExt cx="1871745" cy="965577"/>
          </a:xfrm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6F7C4DBE-31F0-4015-7028-28EEFA42C91B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/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8E707421-18B1-EAE4-26DF-CB4549359683}"/>
                </a:ext>
              </a:extLst>
            </p:cNvPr>
            <p:cNvSpPr txBox="1"/>
            <p:nvPr/>
          </p:nvSpPr>
          <p:spPr>
            <a:xfrm>
              <a:off x="419960" y="2349328"/>
              <a:ext cx="1653616" cy="9655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Factory</a:t>
              </a:r>
              <a:r>
                <a:rPr lang="it-IT" sz="1600" b="1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</a:t>
              </a:r>
              <a:r>
                <a:rPr lang="it-IT" sz="1600" b="1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Creation</a:t>
              </a:r>
              <a:r>
                <a:rPr lang="it-IT" sz="1600" b="1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46D48796-BE8A-9DC6-0680-B4909C39BE15}"/>
              </a:ext>
            </a:extLst>
          </p:cNvPr>
          <p:cNvGrpSpPr/>
          <p:nvPr/>
        </p:nvGrpSpPr>
        <p:grpSpPr>
          <a:xfrm>
            <a:off x="2912890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D9B21A53-7109-082F-B9C9-8C684529AE49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9AAE2F6E-0651-BD4E-0F72-A1DBF4AF2494}"/>
                </a:ext>
              </a:extLst>
            </p:cNvPr>
            <p:cNvSpPr txBox="1"/>
            <p:nvPr/>
          </p:nvSpPr>
          <p:spPr>
            <a:xfrm>
              <a:off x="419960" y="2501789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Registry</a:t>
              </a:r>
              <a:endParaRPr lang="it-IT" sz="1600" b="1" dirty="0">
                <a:solidFill>
                  <a:schemeClr val="bg2">
                    <a:lumMod val="50000"/>
                  </a:schemeClr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grpSp>
        <p:nvGrpSpPr>
          <p:cNvPr id="17" name="Group 24">
            <a:extLst>
              <a:ext uri="{FF2B5EF4-FFF2-40B4-BE49-F238E27FC236}">
                <a16:creationId xmlns:a16="http://schemas.microsoft.com/office/drawing/2014/main" id="{B64593D3-699F-0E1B-288A-3251E34EC420}"/>
              </a:ext>
            </a:extLst>
          </p:cNvPr>
          <p:cNvGrpSpPr/>
          <p:nvPr/>
        </p:nvGrpSpPr>
        <p:grpSpPr>
          <a:xfrm>
            <a:off x="5546981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8" name="Rectangle: Rounded Corners 14">
              <a:extLst>
                <a:ext uri="{FF2B5EF4-FFF2-40B4-BE49-F238E27FC236}">
                  <a16:creationId xmlns:a16="http://schemas.microsoft.com/office/drawing/2014/main" id="{8DBCBFF3-61FA-3B87-D2D0-0FF3000F8C96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317CBA39-2462-779D-180B-B72FCC0F9022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Checks-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Effects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-Interactions</a:t>
              </a:r>
            </a:p>
          </p:txBody>
        </p:sp>
      </p:grpSp>
      <p:sp>
        <p:nvSpPr>
          <p:cNvPr id="20" name="TextBox 54">
            <a:extLst>
              <a:ext uri="{FF2B5EF4-FFF2-40B4-BE49-F238E27FC236}">
                <a16:creationId xmlns:a16="http://schemas.microsoft.com/office/drawing/2014/main" id="{DE506B7E-0732-496D-8DAE-1667F3202EA4}"/>
              </a:ext>
            </a:extLst>
          </p:cNvPr>
          <p:cNvSpPr txBox="1"/>
          <p:nvPr/>
        </p:nvSpPr>
        <p:spPr>
          <a:xfrm>
            <a:off x="310895" y="4948640"/>
            <a:ext cx="11437367" cy="1681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La piattaforma segue un approccio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factory-based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in cui i certificati digitali vengono generati dinamicamente tramite il contratto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Ogni volta che viene emesso un certificato, viene creato un nuovo token NFT con un identificatore univoco.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mapping certificates collega ogni ID NFT ai dettagli del certificato.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La funzione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issueCertificate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gestisce la creazione e associazione del certificato al beneficiario.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6CB3EDB6-A0D2-1159-EB43-12F31DE2A59D}"/>
              </a:ext>
            </a:extLst>
          </p:cNvPr>
          <p:cNvGrpSpPr/>
          <p:nvPr/>
        </p:nvGrpSpPr>
        <p:grpSpPr>
          <a:xfrm>
            <a:off x="8181072" y="3782956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6" name="Rectangle: Rounded Corners 14">
              <a:extLst>
                <a:ext uri="{FF2B5EF4-FFF2-40B4-BE49-F238E27FC236}">
                  <a16:creationId xmlns:a16="http://schemas.microsoft.com/office/drawing/2014/main" id="{76ED4920-03DC-44F0-8EDE-C32D23D19E64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B69551AA-1E30-A664-0F0D-D27E7A95D933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Event 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Logging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6" name="Group 24">
            <a:extLst>
              <a:ext uri="{FF2B5EF4-FFF2-40B4-BE49-F238E27FC236}">
                <a16:creationId xmlns:a16="http://schemas.microsoft.com/office/drawing/2014/main" id="{10DB5C89-9BD3-FFA9-91FE-93B85D504D51}"/>
              </a:ext>
            </a:extLst>
          </p:cNvPr>
          <p:cNvGrpSpPr/>
          <p:nvPr/>
        </p:nvGrpSpPr>
        <p:grpSpPr>
          <a:xfrm>
            <a:off x="10815163" y="3777453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0" name="Rectangle: Rounded Corners 14">
              <a:extLst>
                <a:ext uri="{FF2B5EF4-FFF2-40B4-BE49-F238E27FC236}">
                  <a16:creationId xmlns:a16="http://schemas.microsoft.com/office/drawing/2014/main" id="{1C215A0D-5F56-2546-9BDB-85167296B283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0D59F797-2BFB-A01D-CD6C-C2352739B861}"/>
                </a:ext>
              </a:extLst>
            </p:cNvPr>
            <p:cNvSpPr txBox="1"/>
            <p:nvPr/>
          </p:nvSpPr>
          <p:spPr>
            <a:xfrm>
              <a:off x="419960" y="2501787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Guard Check Pattern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3171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75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50"/>
                            </p:stCondLst>
                            <p:childTnLst>
                              <p:par>
                                <p:cTn id="3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719A3D-B893-DF90-5766-6211F482E91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858CAAC-81D4-0161-60FC-C84DBF8AC1A6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0D6654D-98AD-49C1-2AF7-F240743061C3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8DF9FDF-1A6B-D105-168F-59EF89737F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ECE03008-B77C-22F4-F54D-69424EC2CCF0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4EC214E6-3C78-6499-6531-249348BA915D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78F735D1-7203-2F61-99B5-969CC01387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7C64FD13-6539-88E1-DB2E-CA6983442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12F72044-2F3C-519A-CA0C-AF692C9AE5CE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1543B267-D99A-5A97-A378-53902A04E07A}"/>
              </a:ext>
            </a:extLst>
          </p:cNvPr>
          <p:cNvGrpSpPr/>
          <p:nvPr/>
        </p:nvGrpSpPr>
        <p:grpSpPr>
          <a:xfrm>
            <a:off x="310894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953CB4B5-7E55-218C-F876-ED2DCB57AF73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B16F2E49-8D53-9DA0-F966-A73CBBFCB4A4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Factory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</a:t>
              </a: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Creation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1B23A1E4-8658-2B3E-F0A7-0D5E8725796E}"/>
              </a:ext>
            </a:extLst>
          </p:cNvPr>
          <p:cNvGrpSpPr/>
          <p:nvPr/>
        </p:nvGrpSpPr>
        <p:grpSpPr>
          <a:xfrm>
            <a:off x="2912890" y="3778675"/>
            <a:ext cx="2489057" cy="1034899"/>
            <a:chOff x="310896" y="2404914"/>
            <a:chExt cx="1871745" cy="854409"/>
          </a:xfrm>
          <a:solidFill>
            <a:schemeClr val="bg2">
              <a:lumMod val="90000"/>
            </a:schemeClr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BFEB290D-6727-DB25-E179-2576895B3152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/>
                </a:solidFill>
              </a:endParaRPr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4212C3BA-6E5C-D80D-F2CB-7A2646575FBA}"/>
                </a:ext>
              </a:extLst>
            </p:cNvPr>
            <p:cNvSpPr txBox="1"/>
            <p:nvPr/>
          </p:nvSpPr>
          <p:spPr>
            <a:xfrm>
              <a:off x="419960" y="2501789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Registry</a:t>
              </a:r>
              <a:endParaRPr lang="it-IT" sz="1600" b="1" dirty="0"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grpSp>
        <p:nvGrpSpPr>
          <p:cNvPr id="17" name="Group 24">
            <a:extLst>
              <a:ext uri="{FF2B5EF4-FFF2-40B4-BE49-F238E27FC236}">
                <a16:creationId xmlns:a16="http://schemas.microsoft.com/office/drawing/2014/main" id="{1FEEA0CB-7FFF-BB40-28A6-16ED143EC31E}"/>
              </a:ext>
            </a:extLst>
          </p:cNvPr>
          <p:cNvGrpSpPr/>
          <p:nvPr/>
        </p:nvGrpSpPr>
        <p:grpSpPr>
          <a:xfrm>
            <a:off x="5546981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8" name="Rectangle: Rounded Corners 14">
              <a:extLst>
                <a:ext uri="{FF2B5EF4-FFF2-40B4-BE49-F238E27FC236}">
                  <a16:creationId xmlns:a16="http://schemas.microsoft.com/office/drawing/2014/main" id="{41962960-E953-A64F-9427-F66649148D16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C8535ED1-5956-E814-D6F9-F79D9FE6A4A9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Checks-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Effects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-Interactions</a:t>
              </a:r>
            </a:p>
          </p:txBody>
        </p:sp>
      </p:grpSp>
      <p:sp>
        <p:nvSpPr>
          <p:cNvPr id="20" name="TextBox 54">
            <a:extLst>
              <a:ext uri="{FF2B5EF4-FFF2-40B4-BE49-F238E27FC236}">
                <a16:creationId xmlns:a16="http://schemas.microsoft.com/office/drawing/2014/main" id="{1D14CF02-6980-B153-3BD6-53EC7F397A2B}"/>
              </a:ext>
            </a:extLst>
          </p:cNvPr>
          <p:cNvSpPr txBox="1"/>
          <p:nvPr/>
        </p:nvSpPr>
        <p:spPr>
          <a:xfrm>
            <a:off x="310895" y="4948640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agisce come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centrale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per la memorizzazione delle informazioni sui certificati.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L'ID di ogni certificato è associato a una struttura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CertificateInfo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che contiene dettagli come il nome dell’istituzione, il titolo, la data di rilascio e lo stato di revoca.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La funzione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getUserCertificates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consente ai beneficiari di visualizzare i certificati a loro associati.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D5F91523-37C6-AB61-36D9-6C62D74B5B9D}"/>
              </a:ext>
            </a:extLst>
          </p:cNvPr>
          <p:cNvGrpSpPr/>
          <p:nvPr/>
        </p:nvGrpSpPr>
        <p:grpSpPr>
          <a:xfrm>
            <a:off x="8181072" y="3782956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6" name="Rectangle: Rounded Corners 14">
              <a:extLst>
                <a:ext uri="{FF2B5EF4-FFF2-40B4-BE49-F238E27FC236}">
                  <a16:creationId xmlns:a16="http://schemas.microsoft.com/office/drawing/2014/main" id="{E9A59467-ABB3-624B-877F-7F6C4B265899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1445D143-7F14-71F1-D3DA-9F34D4639CC1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Event 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Logging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6" name="Group 24">
            <a:extLst>
              <a:ext uri="{FF2B5EF4-FFF2-40B4-BE49-F238E27FC236}">
                <a16:creationId xmlns:a16="http://schemas.microsoft.com/office/drawing/2014/main" id="{1B7166B5-9721-A8ED-1710-ED2BA27BDB55}"/>
              </a:ext>
            </a:extLst>
          </p:cNvPr>
          <p:cNvGrpSpPr/>
          <p:nvPr/>
        </p:nvGrpSpPr>
        <p:grpSpPr>
          <a:xfrm>
            <a:off x="10815163" y="3777453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0" name="Rectangle: Rounded Corners 14">
              <a:extLst>
                <a:ext uri="{FF2B5EF4-FFF2-40B4-BE49-F238E27FC236}">
                  <a16:creationId xmlns:a16="http://schemas.microsoft.com/office/drawing/2014/main" id="{596F2903-9320-3358-BA56-646EEE7A4BF9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3814BE02-6D18-BC1B-C2EB-8BC3D2482CCC}"/>
                </a:ext>
              </a:extLst>
            </p:cNvPr>
            <p:cNvSpPr txBox="1"/>
            <p:nvPr/>
          </p:nvSpPr>
          <p:spPr>
            <a:xfrm>
              <a:off x="419960" y="2501787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Guard Check Pattern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5254276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E5CB11-9580-3C79-2656-D812CE13B6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6935F00-F2BC-B306-BD82-4AF3E61DDBA6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35862F8-4C81-93A8-28C8-CF10E1CDBA5B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A66B5793-2C10-9838-991F-1A0719D54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3673E9BF-AD4C-64AD-1580-7F41CB6EB614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1E4778C7-2ED1-6E30-2655-541ADBFC569C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E58BB6BE-773A-4A43-D221-F01BA8BD47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3406D3EB-2FD7-93BA-7BF9-37A72506B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464140CD-367A-99E0-0481-9CF2FE98C98B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FAC09E77-18F5-AD61-6156-7151100BF5B5}"/>
              </a:ext>
            </a:extLst>
          </p:cNvPr>
          <p:cNvGrpSpPr/>
          <p:nvPr/>
        </p:nvGrpSpPr>
        <p:grpSpPr>
          <a:xfrm>
            <a:off x="310894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870C741C-FC44-1B28-B135-17BB984EA703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9610B0C7-133A-D2A7-BC57-7E7E0B1B8A5A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Factory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</a:t>
              </a: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Creation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BCD2082A-F850-BE62-4E4E-4DDFCA932FE7}"/>
              </a:ext>
            </a:extLst>
          </p:cNvPr>
          <p:cNvGrpSpPr/>
          <p:nvPr/>
        </p:nvGrpSpPr>
        <p:grpSpPr>
          <a:xfrm>
            <a:off x="2912890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29799948-43A6-16DC-51AC-71C746299591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61457567-5D19-FF63-D5BB-850F98FDD408}"/>
                </a:ext>
              </a:extLst>
            </p:cNvPr>
            <p:cNvSpPr txBox="1"/>
            <p:nvPr/>
          </p:nvSpPr>
          <p:spPr>
            <a:xfrm>
              <a:off x="419960" y="2501789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Registry</a:t>
              </a:r>
              <a:endParaRPr lang="it-IT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grpSp>
        <p:nvGrpSpPr>
          <p:cNvPr id="17" name="Group 24">
            <a:extLst>
              <a:ext uri="{FF2B5EF4-FFF2-40B4-BE49-F238E27FC236}">
                <a16:creationId xmlns:a16="http://schemas.microsoft.com/office/drawing/2014/main" id="{9D97188C-74BC-079A-86EE-ACD5F13E5ABA}"/>
              </a:ext>
            </a:extLst>
          </p:cNvPr>
          <p:cNvGrpSpPr/>
          <p:nvPr/>
        </p:nvGrpSpPr>
        <p:grpSpPr>
          <a:xfrm>
            <a:off x="5546981" y="3778675"/>
            <a:ext cx="2489057" cy="1034899"/>
            <a:chOff x="310896" y="2404914"/>
            <a:chExt cx="1871745" cy="854409"/>
          </a:xfrm>
          <a:solidFill>
            <a:schemeClr val="bg2">
              <a:lumMod val="90000"/>
            </a:schemeClr>
          </a:solidFill>
        </p:grpSpPr>
        <p:sp>
          <p:nvSpPr>
            <p:cNvPr id="18" name="Rectangle: Rounded Corners 14">
              <a:extLst>
                <a:ext uri="{FF2B5EF4-FFF2-40B4-BE49-F238E27FC236}">
                  <a16:creationId xmlns:a16="http://schemas.microsoft.com/office/drawing/2014/main" id="{7684A811-FF56-8423-194F-B26EDDCD3A6C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/>
                </a:solidFill>
              </a:endParaRP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FC91350F-F4B5-5EC6-4575-1782636B4E26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Checks-</a:t>
              </a:r>
              <a:r>
                <a:rPr lang="it-IT" sz="1600" b="1" dirty="0" err="1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Effects</a:t>
              </a: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-Interactions</a:t>
              </a:r>
            </a:p>
          </p:txBody>
        </p:sp>
      </p:grpSp>
      <p:sp>
        <p:nvSpPr>
          <p:cNvPr id="20" name="TextBox 54">
            <a:extLst>
              <a:ext uri="{FF2B5EF4-FFF2-40B4-BE49-F238E27FC236}">
                <a16:creationId xmlns:a16="http://schemas.microsoft.com/office/drawing/2014/main" id="{03D7C621-9DC3-605C-4759-356EE906B6EF}"/>
              </a:ext>
            </a:extLst>
          </p:cNvPr>
          <p:cNvSpPr txBox="1"/>
          <p:nvPr/>
        </p:nvSpPr>
        <p:spPr>
          <a:xfrm>
            <a:off x="310895" y="4948640"/>
            <a:ext cx="11437367" cy="16812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Checks (Controlli) – Verifica delle condizioni necessarie prima di eseguire un'azione (es. controllare permessi o validità dei dati).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Effects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(Effetti) – Aggiornamento dello stato del contratto prima di qualsiasi chiamata esterna.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Interactions (Interazioni) – Solo dopo aver aggiornato lo stato, si interagisce con contratti esterni o si trasferiscono fondi.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CertiChain adotta questo pattern in più punti per garantire la sicurezza delle operazioni.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C546CD10-B400-3C22-2012-A431EB1E9DDC}"/>
              </a:ext>
            </a:extLst>
          </p:cNvPr>
          <p:cNvGrpSpPr/>
          <p:nvPr/>
        </p:nvGrpSpPr>
        <p:grpSpPr>
          <a:xfrm>
            <a:off x="8181072" y="3782956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6" name="Rectangle: Rounded Corners 14">
              <a:extLst>
                <a:ext uri="{FF2B5EF4-FFF2-40B4-BE49-F238E27FC236}">
                  <a16:creationId xmlns:a16="http://schemas.microsoft.com/office/drawing/2014/main" id="{2F022CBC-9BA4-DD35-5393-194909E918FE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87348CA7-E07D-06AC-BBC4-7DAFECA1FC75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Event 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Logging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6" name="Group 24">
            <a:extLst>
              <a:ext uri="{FF2B5EF4-FFF2-40B4-BE49-F238E27FC236}">
                <a16:creationId xmlns:a16="http://schemas.microsoft.com/office/drawing/2014/main" id="{8719BE82-5261-A9A4-D4BA-CFB82C942E14}"/>
              </a:ext>
            </a:extLst>
          </p:cNvPr>
          <p:cNvGrpSpPr/>
          <p:nvPr/>
        </p:nvGrpSpPr>
        <p:grpSpPr>
          <a:xfrm>
            <a:off x="10815163" y="3777453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0" name="Rectangle: Rounded Corners 14">
              <a:extLst>
                <a:ext uri="{FF2B5EF4-FFF2-40B4-BE49-F238E27FC236}">
                  <a16:creationId xmlns:a16="http://schemas.microsoft.com/office/drawing/2014/main" id="{4CBE5892-185A-008C-0455-18622199788E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F37ECD55-01EA-E307-8E20-6A350A8D8A98}"/>
                </a:ext>
              </a:extLst>
            </p:cNvPr>
            <p:cNvSpPr txBox="1"/>
            <p:nvPr/>
          </p:nvSpPr>
          <p:spPr>
            <a:xfrm>
              <a:off x="419960" y="2501787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Guard Check Pattern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7419609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550981-7280-799A-0D28-B2CAC4FB3A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1168303-367E-1AD1-DCAC-2BBE9AEF0965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D8745F5-CA48-43E0-162B-0C8F0D3839AF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17D50B4C-49D1-10FC-6D93-74095DB95A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E082346A-E1EE-0635-86EB-D95424B42EDF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DA2373CC-80DC-5FDA-FB4F-50DB68E0DD91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B95E8570-9502-9788-AA9B-518B8B50A2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49A1DC97-434A-F900-E8B4-8C5A8159B4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A3B4DEFB-EF59-F9E8-4B91-B699A8F3A9E0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D07A1ED2-2313-C3DA-CA70-09A3AF9450CC}"/>
              </a:ext>
            </a:extLst>
          </p:cNvPr>
          <p:cNvGrpSpPr/>
          <p:nvPr/>
        </p:nvGrpSpPr>
        <p:grpSpPr>
          <a:xfrm>
            <a:off x="-2238357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E3CB0AD0-6C97-C423-0D3B-B361FBC46B0F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EE0E8EAD-F2D9-2C7C-3442-4E4B3D87D2E3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Factory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</a:t>
              </a: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Creation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448D9E32-D152-DDD4-C084-0BC6AE7CA2C5}"/>
              </a:ext>
            </a:extLst>
          </p:cNvPr>
          <p:cNvGrpSpPr/>
          <p:nvPr/>
        </p:nvGrpSpPr>
        <p:grpSpPr>
          <a:xfrm>
            <a:off x="363639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8C2F8560-3F98-4B85-9835-10F3D8D14537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1EBABAD2-2B12-0C66-D85A-64D075A97E08}"/>
                </a:ext>
              </a:extLst>
            </p:cNvPr>
            <p:cNvSpPr txBox="1"/>
            <p:nvPr/>
          </p:nvSpPr>
          <p:spPr>
            <a:xfrm>
              <a:off x="419960" y="2501789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Registry</a:t>
              </a:r>
              <a:endParaRPr lang="it-IT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grpSp>
        <p:nvGrpSpPr>
          <p:cNvPr id="17" name="Group 24">
            <a:extLst>
              <a:ext uri="{FF2B5EF4-FFF2-40B4-BE49-F238E27FC236}">
                <a16:creationId xmlns:a16="http://schemas.microsoft.com/office/drawing/2014/main" id="{75D0BC4C-462F-6ECC-341E-6F44680CA01F}"/>
              </a:ext>
            </a:extLst>
          </p:cNvPr>
          <p:cNvGrpSpPr/>
          <p:nvPr/>
        </p:nvGrpSpPr>
        <p:grpSpPr>
          <a:xfrm>
            <a:off x="2997730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8" name="Rectangle: Rounded Corners 14">
              <a:extLst>
                <a:ext uri="{FF2B5EF4-FFF2-40B4-BE49-F238E27FC236}">
                  <a16:creationId xmlns:a16="http://schemas.microsoft.com/office/drawing/2014/main" id="{8F538788-4867-79F6-25A5-6F268ACF4E33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58AC0922-3D46-FFF1-3B36-A4822CF30E40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Checks-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Effects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-Interactions</a:t>
              </a:r>
            </a:p>
          </p:txBody>
        </p:sp>
      </p:grpSp>
      <p:sp>
        <p:nvSpPr>
          <p:cNvPr id="20" name="TextBox 54">
            <a:extLst>
              <a:ext uri="{FF2B5EF4-FFF2-40B4-BE49-F238E27FC236}">
                <a16:creationId xmlns:a16="http://schemas.microsoft.com/office/drawing/2014/main" id="{1D4360F9-3ED9-3E23-E1DB-D7AE2DC2AEAB}"/>
              </a:ext>
            </a:extLst>
          </p:cNvPr>
          <p:cNvSpPr txBox="1"/>
          <p:nvPr/>
        </p:nvSpPr>
        <p:spPr>
          <a:xfrm>
            <a:off x="310895" y="4948640"/>
            <a:ext cx="11437367" cy="1034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utilizza eventi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Solidity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per tracciare le operazioni chiave.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CertificateIssued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issuer,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beneficiary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notifica l’emissione di un certificato.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CertificateRevoked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issuer,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reason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registra la revoca di un certificato.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20BC0AEA-9FF3-B261-2463-A4BC7BAA42DC}"/>
              </a:ext>
            </a:extLst>
          </p:cNvPr>
          <p:cNvGrpSpPr/>
          <p:nvPr/>
        </p:nvGrpSpPr>
        <p:grpSpPr>
          <a:xfrm>
            <a:off x="5631821" y="3782956"/>
            <a:ext cx="2489057" cy="1034899"/>
            <a:chOff x="310896" y="2404914"/>
            <a:chExt cx="1871745" cy="854409"/>
          </a:xfrm>
          <a:solidFill>
            <a:schemeClr val="bg2">
              <a:lumMod val="90000"/>
            </a:schemeClr>
          </a:solidFill>
        </p:grpSpPr>
        <p:sp>
          <p:nvSpPr>
            <p:cNvPr id="26" name="Rectangle: Rounded Corners 14">
              <a:extLst>
                <a:ext uri="{FF2B5EF4-FFF2-40B4-BE49-F238E27FC236}">
                  <a16:creationId xmlns:a16="http://schemas.microsoft.com/office/drawing/2014/main" id="{3B9F8F85-780D-CE10-4C3A-E10EA47EEC01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/>
                </a:solidFill>
              </a:endParaRPr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58B102AA-B9AD-5375-4CDE-49A74461D9BD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Event </a:t>
              </a:r>
              <a:r>
                <a:rPr lang="it-IT" sz="1600" b="1" dirty="0" err="1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Logging</a:t>
              </a: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22" name="Group 24">
            <a:extLst>
              <a:ext uri="{FF2B5EF4-FFF2-40B4-BE49-F238E27FC236}">
                <a16:creationId xmlns:a16="http://schemas.microsoft.com/office/drawing/2014/main" id="{18B2BF67-3341-DBEC-8FC2-8D475F97B767}"/>
              </a:ext>
            </a:extLst>
          </p:cNvPr>
          <p:cNvGrpSpPr/>
          <p:nvPr/>
        </p:nvGrpSpPr>
        <p:grpSpPr>
          <a:xfrm>
            <a:off x="8265912" y="3777453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3" name="Rectangle: Rounded Corners 14">
              <a:extLst>
                <a:ext uri="{FF2B5EF4-FFF2-40B4-BE49-F238E27FC236}">
                  <a16:creationId xmlns:a16="http://schemas.microsoft.com/office/drawing/2014/main" id="{9721F3DE-E440-1C77-B0AD-D070D4EE86F2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4" name="TextBox 16">
              <a:extLst>
                <a:ext uri="{FF2B5EF4-FFF2-40B4-BE49-F238E27FC236}">
                  <a16:creationId xmlns:a16="http://schemas.microsoft.com/office/drawing/2014/main" id="{91D2A8DF-B0F9-6D26-8BD0-D6C0955EF33B}"/>
                </a:ext>
              </a:extLst>
            </p:cNvPr>
            <p:cNvSpPr txBox="1"/>
            <p:nvPr/>
          </p:nvSpPr>
          <p:spPr>
            <a:xfrm>
              <a:off x="419960" y="2501787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Guard Check Pattern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6785642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656A77-B4AF-C42F-CB79-D680FE3F20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E8D598C-8FF6-5F87-2BA3-B902AB5C988E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A87F30D-1BAF-6736-AAE7-90AD276541B9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30314091-537B-C8CF-D007-7354133FEA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8" name="TextBox 54">
            <a:extLst>
              <a:ext uri="{FF2B5EF4-FFF2-40B4-BE49-F238E27FC236}">
                <a16:creationId xmlns:a16="http://schemas.microsoft.com/office/drawing/2014/main" id="{C465424F-136E-BCE1-5D46-367CF2B4F32B}"/>
              </a:ext>
            </a:extLst>
          </p:cNvPr>
          <p:cNvSpPr txBox="1"/>
          <p:nvPr/>
        </p:nvSpPr>
        <p:spPr>
          <a:xfrm>
            <a:off x="-2847509" y="1382910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40CFF005-6A0B-5A60-92D2-FBDC7D29C39B}"/>
              </a:ext>
            </a:extLst>
          </p:cNvPr>
          <p:cNvSpPr txBox="1"/>
          <p:nvPr/>
        </p:nvSpPr>
        <p:spPr>
          <a:xfrm>
            <a:off x="310895" y="1382910"/>
            <a:ext cx="3658676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A9906A1-F23B-CB90-8CD4-54D1976FC0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B19893DE-EE8A-3321-DCF5-CF8E5DC1AF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54">
            <a:extLst>
              <a:ext uri="{FF2B5EF4-FFF2-40B4-BE49-F238E27FC236}">
                <a16:creationId xmlns:a16="http://schemas.microsoft.com/office/drawing/2014/main" id="{3ACB79FA-054D-C6B4-7756-667EA009D260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Registro principale dei certificati, gestisce emissioni, revoche e verifiche.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CertificateRegistry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il cuore del sistema, fungendo da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registro decentralizzato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che memorizza le informazioni essenziali dei certificati. Ogni certificato viene collegato a un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 NFT 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 contiene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l’URI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file su IPFS.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28729833-7687-E09D-822E-2E9932DCDFBB}"/>
              </a:ext>
            </a:extLst>
          </p:cNvPr>
          <p:cNvGrpSpPr/>
          <p:nvPr/>
        </p:nvGrpSpPr>
        <p:grpSpPr>
          <a:xfrm>
            <a:off x="-2238357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959BDF09-A6E3-431F-C631-39036D652797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7DF795FF-B6B5-E653-7CD7-8BE7D26D422F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Factory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</a:t>
              </a: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Creation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14" name="Group 24">
            <a:extLst>
              <a:ext uri="{FF2B5EF4-FFF2-40B4-BE49-F238E27FC236}">
                <a16:creationId xmlns:a16="http://schemas.microsoft.com/office/drawing/2014/main" id="{F833214C-41E1-8438-8863-BD59CDB94707}"/>
              </a:ext>
            </a:extLst>
          </p:cNvPr>
          <p:cNvGrpSpPr/>
          <p:nvPr/>
        </p:nvGrpSpPr>
        <p:grpSpPr>
          <a:xfrm>
            <a:off x="363639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A135A7DD-A9AB-C645-C50B-535A594F526D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>
                    <a:lumMod val="50000"/>
                    <a:lumOff val="50000"/>
                  </a:schemeClr>
                </a:solidFill>
              </a:endParaRPr>
            </a:p>
          </p:txBody>
        </p:sp>
        <p:sp>
          <p:nvSpPr>
            <p:cNvPr id="16" name="TextBox 16">
              <a:extLst>
                <a:ext uri="{FF2B5EF4-FFF2-40B4-BE49-F238E27FC236}">
                  <a16:creationId xmlns:a16="http://schemas.microsoft.com/office/drawing/2014/main" id="{9E688A56-90A8-EC4E-60A2-BB112022482B}"/>
                </a:ext>
              </a:extLst>
            </p:cNvPr>
            <p:cNvSpPr txBox="1"/>
            <p:nvPr/>
          </p:nvSpPr>
          <p:spPr>
            <a:xfrm>
              <a:off x="419960" y="2501789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Registry</a:t>
              </a:r>
              <a:endParaRPr lang="it-IT" sz="16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grpSp>
        <p:nvGrpSpPr>
          <p:cNvPr id="17" name="Group 24">
            <a:extLst>
              <a:ext uri="{FF2B5EF4-FFF2-40B4-BE49-F238E27FC236}">
                <a16:creationId xmlns:a16="http://schemas.microsoft.com/office/drawing/2014/main" id="{B9DEC5C6-ACCA-011D-F749-B32ECB1C11FA}"/>
              </a:ext>
            </a:extLst>
          </p:cNvPr>
          <p:cNvGrpSpPr/>
          <p:nvPr/>
        </p:nvGrpSpPr>
        <p:grpSpPr>
          <a:xfrm>
            <a:off x="2997730" y="3778675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18" name="Rectangle: Rounded Corners 14">
              <a:extLst>
                <a:ext uri="{FF2B5EF4-FFF2-40B4-BE49-F238E27FC236}">
                  <a16:creationId xmlns:a16="http://schemas.microsoft.com/office/drawing/2014/main" id="{701E1284-E000-DD81-6A80-8708D9D21CF7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19" name="TextBox 16">
              <a:extLst>
                <a:ext uri="{FF2B5EF4-FFF2-40B4-BE49-F238E27FC236}">
                  <a16:creationId xmlns:a16="http://schemas.microsoft.com/office/drawing/2014/main" id="{0A778CEE-B2B1-14F6-D9EF-51AE5089C498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Checks-</a:t>
              </a:r>
              <a:r>
                <a:rPr lang="it-IT" sz="1600" b="1" dirty="0" err="1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Effects</a:t>
              </a:r>
              <a:r>
                <a:rPr lang="it-IT" sz="1600" b="1" dirty="0">
                  <a:solidFill>
                    <a:schemeClr val="bg2">
                      <a:lumMod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-Interactions</a:t>
              </a:r>
            </a:p>
          </p:txBody>
        </p:sp>
      </p:grpSp>
      <p:sp>
        <p:nvSpPr>
          <p:cNvPr id="20" name="TextBox 54">
            <a:extLst>
              <a:ext uri="{FF2B5EF4-FFF2-40B4-BE49-F238E27FC236}">
                <a16:creationId xmlns:a16="http://schemas.microsoft.com/office/drawing/2014/main" id="{28488F6A-9FF3-6586-0E88-F3842DBD6343}"/>
              </a:ext>
            </a:extLst>
          </p:cNvPr>
          <p:cNvSpPr txBox="1"/>
          <p:nvPr/>
        </p:nvSpPr>
        <p:spPr>
          <a:xfrm>
            <a:off x="310895" y="4948640"/>
            <a:ext cx="11437367" cy="10348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In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CertiChain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viene implementato attraverso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require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() ed eccezioni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-catch per prevenire errori bloccanti. Ad esempio, la funzione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verifyCertificate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utilizza un blocco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-catch per gestire le eccezioni quando si verifica il proprietario di un NFT. 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Se l’NFT non esiste o è stato eliminato, la funzione restituisce valori di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fallback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evitando crash del sistema.	</a:t>
            </a:r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5533A4E2-C3C9-CE47-B972-013B714E52D3}"/>
              </a:ext>
            </a:extLst>
          </p:cNvPr>
          <p:cNvGrpSpPr/>
          <p:nvPr/>
        </p:nvGrpSpPr>
        <p:grpSpPr>
          <a:xfrm>
            <a:off x="5631821" y="3782956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6" name="Rectangle: Rounded Corners 14">
              <a:extLst>
                <a:ext uri="{FF2B5EF4-FFF2-40B4-BE49-F238E27FC236}">
                  <a16:creationId xmlns:a16="http://schemas.microsoft.com/office/drawing/2014/main" id="{2F5D483E-CDA5-A344-DCDD-13022B0B38A0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>
                <a:solidFill>
                  <a:schemeClr val="tx1"/>
                </a:solidFill>
              </a:endParaRPr>
            </a:p>
          </p:txBody>
        </p:sp>
        <p:sp>
          <p:nvSpPr>
            <p:cNvPr id="27" name="TextBox 16">
              <a:extLst>
                <a:ext uri="{FF2B5EF4-FFF2-40B4-BE49-F238E27FC236}">
                  <a16:creationId xmlns:a16="http://schemas.microsoft.com/office/drawing/2014/main" id="{DEEC9965-E2C0-EF76-8F0C-DD9A24ACB9BE}"/>
                </a:ext>
              </a:extLst>
            </p:cNvPr>
            <p:cNvSpPr txBox="1"/>
            <p:nvPr/>
          </p:nvSpPr>
          <p:spPr>
            <a:xfrm>
              <a:off x="419960" y="2501788"/>
              <a:ext cx="1653616" cy="660658"/>
            </a:xfrm>
            <a:prstGeom prst="rect">
              <a:avLst/>
            </a:prstGeom>
            <a:grp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Event </a:t>
              </a:r>
              <a:r>
                <a:rPr lang="it-IT" sz="1600" b="1" dirty="0" err="1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Logging</a:t>
              </a:r>
              <a:r>
                <a:rPr lang="it-IT" sz="1600" b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Pattern</a:t>
              </a:r>
            </a:p>
          </p:txBody>
        </p:sp>
      </p:grpSp>
      <p:grpSp>
        <p:nvGrpSpPr>
          <p:cNvPr id="22" name="Group 24">
            <a:extLst>
              <a:ext uri="{FF2B5EF4-FFF2-40B4-BE49-F238E27FC236}">
                <a16:creationId xmlns:a16="http://schemas.microsoft.com/office/drawing/2014/main" id="{C4C6624B-4B71-3795-4A4C-E21F7A1C408B}"/>
              </a:ext>
            </a:extLst>
          </p:cNvPr>
          <p:cNvGrpSpPr/>
          <p:nvPr/>
        </p:nvGrpSpPr>
        <p:grpSpPr>
          <a:xfrm>
            <a:off x="8265912" y="3777453"/>
            <a:ext cx="2489057" cy="1034899"/>
            <a:chOff x="310896" y="2404914"/>
            <a:chExt cx="1871745" cy="854409"/>
          </a:xfrm>
          <a:solidFill>
            <a:schemeClr val="bg2"/>
          </a:solidFill>
        </p:grpSpPr>
        <p:sp>
          <p:nvSpPr>
            <p:cNvPr id="23" name="Rectangle: Rounded Corners 14">
              <a:extLst>
                <a:ext uri="{FF2B5EF4-FFF2-40B4-BE49-F238E27FC236}">
                  <a16:creationId xmlns:a16="http://schemas.microsoft.com/office/drawing/2014/main" id="{63FA57D7-6335-C4BB-AED1-9F1B8A5E529C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 dirty="0">
                <a:solidFill>
                  <a:schemeClr val="bg2">
                    <a:lumMod val="50000"/>
                  </a:schemeClr>
                </a:solidFill>
              </a:endParaRPr>
            </a:p>
          </p:txBody>
        </p:sp>
        <p:sp>
          <p:nvSpPr>
            <p:cNvPr id="24" name="TextBox 16">
              <a:extLst>
                <a:ext uri="{FF2B5EF4-FFF2-40B4-BE49-F238E27FC236}">
                  <a16:creationId xmlns:a16="http://schemas.microsoft.com/office/drawing/2014/main" id="{3213C712-92A9-07CB-3D91-AD6D9DEFC289}"/>
                </a:ext>
              </a:extLst>
            </p:cNvPr>
            <p:cNvSpPr txBox="1"/>
            <p:nvPr/>
          </p:nvSpPr>
          <p:spPr>
            <a:xfrm>
              <a:off x="419960" y="2501787"/>
              <a:ext cx="1653616" cy="660658"/>
            </a:xfrm>
            <a:prstGeom prst="rect">
              <a:avLst/>
            </a:prstGeom>
            <a:solidFill>
              <a:schemeClr val="bg2">
                <a:lumMod val="90000"/>
              </a:schemeClr>
            </a:solidFill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Guard Check Pattern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201718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F46DE-178F-E12C-116A-BB90A4D5EE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0113EF9-ACCA-641F-A8EF-E37B07171A63}"/>
              </a:ext>
            </a:extLst>
          </p:cNvPr>
          <p:cNvSpPr txBox="1"/>
          <p:nvPr/>
        </p:nvSpPr>
        <p:spPr>
          <a:xfrm>
            <a:off x="310896" y="757738"/>
            <a:ext cx="8092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IPFS - </a:t>
            </a:r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InterPlanetary</a:t>
            </a:r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 File System</a:t>
            </a:r>
          </a:p>
        </p:txBody>
      </p:sp>
      <p:sp>
        <p:nvSpPr>
          <p:cNvPr id="2" name="TextBox 54">
            <a:extLst>
              <a:ext uri="{FF2B5EF4-FFF2-40B4-BE49-F238E27FC236}">
                <a16:creationId xmlns:a16="http://schemas.microsoft.com/office/drawing/2014/main" id="{6337A86F-3286-995C-2E3A-7EAD25F7BEB2}"/>
              </a:ext>
            </a:extLst>
          </p:cNvPr>
          <p:cNvSpPr txBox="1"/>
          <p:nvPr/>
        </p:nvSpPr>
        <p:spPr>
          <a:xfrm>
            <a:off x="310896" y="1711846"/>
            <a:ext cx="11437367" cy="25471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 (</a:t>
            </a: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InterPlanetary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File System)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è un protocollo di archiviazione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decentralizzato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che consente di memorizzare e condividere file senza dipendere da server centralizzati.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✔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Decentralizzato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I file vengono distribuiti tra i nodi della rete.</a:t>
            </a:r>
          </a:p>
          <a:p>
            <a:pPr algn="just">
              <a:lnSpc>
                <a:spcPct val="150000"/>
              </a:lnSpc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✔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Immutabile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Ogni file è identificato da un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CID (Content </a:t>
            </a: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Identifier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basato sul suo </a:t>
            </a:r>
            <a:r>
              <a:rPr lang="it-IT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hash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algn="just">
              <a:lnSpc>
                <a:spcPct val="150000"/>
              </a:lnSpc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✔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Efficiente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I dati vengono recuperati dal nodo più vicino.</a:t>
            </a:r>
          </a:p>
        </p:txBody>
      </p:sp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F5B26B93-B619-6CFA-82EA-6B02DB3CD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D3FB7105-06F5-2040-EDE6-8202F0C23AAF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7629532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C0C4B2-D7FF-D4D9-555A-8DDCD490CD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7AD15D4-C159-B722-C1D3-95316091BC82}"/>
              </a:ext>
            </a:extLst>
          </p:cNvPr>
          <p:cNvSpPr txBox="1"/>
          <p:nvPr/>
        </p:nvSpPr>
        <p:spPr>
          <a:xfrm>
            <a:off x="310896" y="757738"/>
            <a:ext cx="45544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IPFS in </a:t>
            </a:r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CertiChain</a:t>
            </a:r>
            <a:endParaRPr lang="en-US" sz="3600" b="1" dirty="0">
              <a:latin typeface="Montserrat" pitchFamily="2" charset="0"/>
              <a:cs typeface="Poppins" panose="00000500000000000000" pitchFamily="2" charset="0"/>
            </a:endParaRPr>
          </a:p>
        </p:txBody>
      </p:sp>
      <p:sp>
        <p:nvSpPr>
          <p:cNvPr id="2" name="TextBox 54">
            <a:extLst>
              <a:ext uri="{FF2B5EF4-FFF2-40B4-BE49-F238E27FC236}">
                <a16:creationId xmlns:a16="http://schemas.microsoft.com/office/drawing/2014/main" id="{6C575BEE-B576-76A3-D05A-1DEC4623724B}"/>
              </a:ext>
            </a:extLst>
          </p:cNvPr>
          <p:cNvSpPr txBox="1"/>
          <p:nvPr/>
        </p:nvSpPr>
        <p:spPr>
          <a:xfrm>
            <a:off x="310896" y="1711846"/>
            <a:ext cx="11437367" cy="420910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 è stato scelto per archiviare i certificati digitali in formato PDF in modo sicuro e decentralizzato. Flusso d'uso in CertiChain: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Caricamento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PDF su IPFS tramite il </a:t>
            </a:r>
            <a:r>
              <a:rPr lang="it-IT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frontend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Recupero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CID (</a:t>
            </a:r>
            <a:r>
              <a:rPr lang="it-IT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hash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univoco) del file caricato.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Salvataggio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CID su blockchain → Il certificato è sempre accessibile via IPFS Gateway.</a:t>
            </a:r>
          </a:p>
          <a:p>
            <a:pPr marL="342900" indent="-342900" algn="just">
              <a:lnSpc>
                <a:spcPct val="150000"/>
              </a:lnSpc>
              <a:buFont typeface="+mj-lt"/>
              <a:buAutoNum type="arabicPeriod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Verifica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certificato → Il verificatore recupera il CID e visualizza il documento tramite IPFS.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📎 Esempio di Link IPFS:</a:t>
            </a:r>
          </a:p>
          <a:p>
            <a:pPr algn="just">
              <a:lnSpc>
                <a:spcPct val="150000"/>
              </a:lnSpc>
            </a:pP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🔗 </a:t>
            </a:r>
            <a:r>
              <a:rPr lang="it-IT" i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</a:t>
            </a: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://</a:t>
            </a:r>
            <a:r>
              <a:rPr lang="it-IT" i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bafybeihz</a:t>
            </a: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... → 🌐 Accessibile via → https://</a:t>
            </a:r>
            <a:r>
              <a:rPr lang="it-IT" i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ipfs.io</a:t>
            </a: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/</a:t>
            </a:r>
            <a:r>
              <a:rPr lang="it-IT" i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</a:t>
            </a: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/</a:t>
            </a:r>
            <a:r>
              <a:rPr lang="it-IT" i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bafybeihz</a:t>
            </a:r>
            <a:r>
              <a:rPr lang="it-IT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...</a:t>
            </a:r>
          </a:p>
        </p:txBody>
      </p:sp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DB773C4-DCAA-8E8D-FA57-403AFF9183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5" name="TextBox 3">
            <a:extLst>
              <a:ext uri="{FF2B5EF4-FFF2-40B4-BE49-F238E27FC236}">
                <a16:creationId xmlns:a16="http://schemas.microsoft.com/office/drawing/2014/main" id="{49907C86-4B57-D3A0-5CF7-FC5498936670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9427344"/>
      </p:ext>
    </p:extLst>
  </p:cSld>
  <p:clrMapOvr>
    <a:masterClrMapping/>
  </p:clrMapOvr>
  <p:transition spd="med">
    <p:pull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7690A8-11C2-12D0-1DEB-F0E95BF035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CA184C0-6868-CC6C-4CEE-2AB87BB8FEC2}"/>
              </a:ext>
            </a:extLst>
          </p:cNvPr>
          <p:cNvSpPr txBox="1"/>
          <p:nvPr/>
        </p:nvSpPr>
        <p:spPr>
          <a:xfrm>
            <a:off x="310896" y="757738"/>
            <a:ext cx="2416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Frontend</a:t>
            </a:r>
          </a:p>
        </p:txBody>
      </p:sp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554BF04-7BD4-228D-ADC7-0106E45A6B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9A5DD52A-252C-AA09-C5C9-26343CA4239E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4" name="TextBox 54">
            <a:extLst>
              <a:ext uri="{FF2B5EF4-FFF2-40B4-BE49-F238E27FC236}">
                <a16:creationId xmlns:a16="http://schemas.microsoft.com/office/drawing/2014/main" id="{AF2A026E-4C00-1AA5-D9E9-396D56D773F8}"/>
              </a:ext>
            </a:extLst>
          </p:cNvPr>
          <p:cNvSpPr txBox="1"/>
          <p:nvPr/>
        </p:nvSpPr>
        <p:spPr>
          <a:xfrm>
            <a:off x="310896" y="1711846"/>
            <a:ext cx="11437367" cy="379719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Obiettivo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Creare un'interfaccia intuitiva per gestire e verificare certificati digitali su blockchain.</a:t>
            </a:r>
          </a:p>
          <a:p>
            <a:pPr algn="just">
              <a:lnSpc>
                <a:spcPct val="150000"/>
              </a:lnSpc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Tecnologie Utilizzate: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HTML5 + CSS3 (Bootstrap 5)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→ UI moderna e responsiva.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JavaScript (</a:t>
            </a: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Vanilla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→ Logica dell'applicazione.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Ethers.js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→ Interazione con gli smart </a:t>
            </a:r>
            <a:r>
              <a:rPr lang="it-IT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contract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su </a:t>
            </a:r>
            <a:r>
              <a:rPr lang="it-IT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Ethereum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IPFS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Archiviazione decentralizzata dei certificati.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8379990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3050E7-456E-D72A-34BE-A4ACA01AC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A83BF22F-1951-CE9C-162D-68192C98B337}"/>
              </a:ext>
            </a:extLst>
          </p:cNvPr>
          <p:cNvSpPr txBox="1"/>
          <p:nvPr/>
        </p:nvSpPr>
        <p:spPr>
          <a:xfrm>
            <a:off x="310896" y="757738"/>
            <a:ext cx="241604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Frontend</a:t>
            </a:r>
          </a:p>
        </p:txBody>
      </p:sp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5E6B35DD-D28F-BC7D-8865-DFB58FE295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3">
            <a:extLst>
              <a:ext uri="{FF2B5EF4-FFF2-40B4-BE49-F238E27FC236}">
                <a16:creationId xmlns:a16="http://schemas.microsoft.com/office/drawing/2014/main" id="{32932A5B-C55F-9EBA-58F0-F53882973502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4" name="TextBox 54">
            <a:extLst>
              <a:ext uri="{FF2B5EF4-FFF2-40B4-BE49-F238E27FC236}">
                <a16:creationId xmlns:a16="http://schemas.microsoft.com/office/drawing/2014/main" id="{0126BFD9-5CD4-C075-EE4A-4B616F9C8B22}"/>
              </a:ext>
            </a:extLst>
          </p:cNvPr>
          <p:cNvSpPr txBox="1"/>
          <p:nvPr/>
        </p:nvSpPr>
        <p:spPr>
          <a:xfrm>
            <a:off x="310896" y="1711846"/>
            <a:ext cx="11437367" cy="38433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20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Funzionamento</a:t>
            </a: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Admin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Emette e revoca certificati.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User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Visualizza e condivide i propri certificati.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Verifier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Verifica autenticità senza bisogno di login.</a:t>
            </a:r>
          </a:p>
          <a:p>
            <a:pPr algn="just">
              <a:lnSpc>
                <a:spcPct val="150000"/>
              </a:lnSpc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algn="just">
              <a:lnSpc>
                <a:spcPct val="150000"/>
              </a:lnSpc>
            </a:pPr>
            <a:r>
              <a:rPr lang="it-IT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Interazione con Blockchain</a:t>
            </a: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MetaMask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→ Connessione e firma delle transazioni.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Ethers.js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→ Lettura/scrittura su blockchain.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it-IT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5" name="Immagine 4" descr="Immagine che contiene Arti creative, arte, creatività, design&#10;&#10;Il contenuto generato dall'IA potrebbe non essere corretto.">
            <a:extLst>
              <a:ext uri="{FF2B5EF4-FFF2-40B4-BE49-F238E27FC236}">
                <a16:creationId xmlns:a16="http://schemas.microsoft.com/office/drawing/2014/main" id="{509BF3CD-0C14-12B4-ED85-5B0BB2A30B2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04903" y="1507320"/>
            <a:ext cx="3843360" cy="3843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58829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118093-490B-295F-54FD-E6E47F8911C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34E6FBA-B329-9860-7F4B-674A48D8C117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507F6FE-4B70-29C3-D1CE-4A6AE9D6D492}"/>
              </a:ext>
            </a:extLst>
          </p:cNvPr>
          <p:cNvSpPr txBox="1"/>
          <p:nvPr/>
        </p:nvSpPr>
        <p:spPr>
          <a:xfrm>
            <a:off x="310896" y="757738"/>
            <a:ext cx="344196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Problematica</a:t>
            </a:r>
            <a:endParaRPr lang="en-US" sz="3600" b="1" dirty="0">
              <a:latin typeface="Montserrat" pitchFamily="2" charset="0"/>
              <a:cs typeface="Poppins" panose="00000500000000000000" pitchFamily="2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5CC8954C-410F-3AA4-0FBF-329E8B177DF0}"/>
              </a:ext>
            </a:extLst>
          </p:cNvPr>
          <p:cNvSpPr txBox="1"/>
          <p:nvPr/>
        </p:nvSpPr>
        <p:spPr>
          <a:xfrm>
            <a:off x="1601724" y="2574920"/>
            <a:ext cx="898855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Certificati cartacei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facili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da falsificare.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Processo di verifica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lento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e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burocratico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Necessità di un metodo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affidabile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e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decentralizzato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9" name="Immagine 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044D9B3B-093F-FCB3-DF5B-9E8216F7FD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7962"/>
      </p:ext>
    </p:extLst>
  </p:cSld>
  <p:clrMapOvr>
    <a:masterClrMapping/>
  </p:clrMapOvr>
  <p:transition spd="med">
    <p:pull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453706-A0AB-8B17-9CF5-0EEA52E6D3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32DD7F7-FD4B-B07A-C26B-EDA2B320F87C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715D8BF-A3E6-F6F1-459F-1261C25E6BAA}"/>
              </a:ext>
            </a:extLst>
          </p:cNvPr>
          <p:cNvSpPr txBox="1"/>
          <p:nvPr/>
        </p:nvSpPr>
        <p:spPr>
          <a:xfrm>
            <a:off x="310896" y="757738"/>
            <a:ext cx="2754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CertiChain</a:t>
            </a:r>
            <a:endParaRPr lang="en-US" sz="3600" b="1" dirty="0">
              <a:latin typeface="Montserrat" pitchFamily="2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7EB2E258-1D0B-0024-7BAF-96360782C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5" name="Immagine 4" descr="Immagine che contiene testo, software, Icona del computer, Pagina Web&#10;&#10;Il contenuto generato dall'IA potrebbe non essere corretto.">
            <a:extLst>
              <a:ext uri="{FF2B5EF4-FFF2-40B4-BE49-F238E27FC236}">
                <a16:creationId xmlns:a16="http://schemas.microsoft.com/office/drawing/2014/main" id="{84C2FCA2-A4B9-88EA-79C8-0B8E0AA6E5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0896" y="1404069"/>
            <a:ext cx="6916832" cy="480673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9EAE07D5-2270-249E-4E46-90399007924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8289848" y="1404069"/>
            <a:ext cx="6916830" cy="4806732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3F911EE0-210F-0DED-9672-2BD26D87CFF7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16268799" y="1404069"/>
            <a:ext cx="6916830" cy="48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119633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91E8C5-67C2-E0FB-43E4-EBE6C4AF0B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E325B43-EE89-1B98-6101-C4E8A929339D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C78680-B171-45C9-F671-D20BB73B24D4}"/>
              </a:ext>
            </a:extLst>
          </p:cNvPr>
          <p:cNvSpPr txBox="1"/>
          <p:nvPr/>
        </p:nvSpPr>
        <p:spPr>
          <a:xfrm>
            <a:off x="310896" y="757738"/>
            <a:ext cx="2754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CertiChain</a:t>
            </a:r>
            <a:endParaRPr lang="en-US" sz="3600" b="1" dirty="0">
              <a:latin typeface="Montserrat" pitchFamily="2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6D55A4C3-A335-51C1-9A32-37BEBDB70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5" name="Immagine 4" descr="Immagine che contiene testo, software, Icona del computer, Pagina Web&#10;&#10;Il contenuto generato dall'IA potrebbe non essere corretto.">
            <a:extLst>
              <a:ext uri="{FF2B5EF4-FFF2-40B4-BE49-F238E27FC236}">
                <a16:creationId xmlns:a16="http://schemas.microsoft.com/office/drawing/2014/main" id="{3F943049-BC1C-9A09-1949-D0506E7384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7668056" y="1404069"/>
            <a:ext cx="6916832" cy="480673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A321A2EA-7D4F-C5C1-B534-48EBB98EDA44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10896" y="1404069"/>
            <a:ext cx="6916830" cy="4806732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F730BE59-7AB2-34B9-FF49-C575397889F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8289847" y="1404069"/>
            <a:ext cx="6916830" cy="48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9190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F56E8-2A92-D087-1BE7-D4E2EC8E78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3208E2F7-9C41-DA06-A14E-AA88C22CB2FA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B7DA35-35BA-3C32-93AC-3FCB43CBD4BC}"/>
              </a:ext>
            </a:extLst>
          </p:cNvPr>
          <p:cNvSpPr txBox="1"/>
          <p:nvPr/>
        </p:nvSpPr>
        <p:spPr>
          <a:xfrm>
            <a:off x="310896" y="757738"/>
            <a:ext cx="275428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CertiChain</a:t>
            </a:r>
            <a:endParaRPr lang="en-US" sz="3600" b="1" dirty="0">
              <a:latin typeface="Montserrat" pitchFamily="2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880B257A-F9E4-3FB6-7018-49459773BB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pic>
        <p:nvPicPr>
          <p:cNvPr id="5" name="Immagine 4" descr="Immagine che contiene testo, software, Icona del computer, Pagina Web&#10;&#10;Il contenuto generato dall'IA potrebbe non essere corretto.">
            <a:extLst>
              <a:ext uri="{FF2B5EF4-FFF2-40B4-BE49-F238E27FC236}">
                <a16:creationId xmlns:a16="http://schemas.microsoft.com/office/drawing/2014/main" id="{85719BED-BE0B-DFB7-D4C1-646BE53FBB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5647007" y="1404069"/>
            <a:ext cx="6916832" cy="4806732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234C28ED-0867-A901-79CE-71734DB34BEE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-7668055" y="1404069"/>
            <a:ext cx="6916830" cy="4806732"/>
          </a:xfrm>
          <a:prstGeom prst="rect">
            <a:avLst/>
          </a:prstGeom>
        </p:spPr>
      </p:pic>
      <p:pic>
        <p:nvPicPr>
          <p:cNvPr id="8" name="Immagine 7">
            <a:extLst>
              <a:ext uri="{FF2B5EF4-FFF2-40B4-BE49-F238E27FC236}">
                <a16:creationId xmlns:a16="http://schemas.microsoft.com/office/drawing/2014/main" id="{6C43D7B1-458E-FEC4-E386-82EC47E51EA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/>
          <a:stretch/>
        </p:blipFill>
        <p:spPr>
          <a:xfrm>
            <a:off x="310896" y="1404069"/>
            <a:ext cx="6916830" cy="4806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39243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109299-6054-ADAF-A17A-DA6D934B21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42F9D4AD-C708-5940-187C-432E4E90D982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33245CF-39C6-C442-48BB-1F613F50F1BE}"/>
              </a:ext>
            </a:extLst>
          </p:cNvPr>
          <p:cNvSpPr txBox="1"/>
          <p:nvPr/>
        </p:nvSpPr>
        <p:spPr>
          <a:xfrm>
            <a:off x="310896" y="757738"/>
            <a:ext cx="70968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Conclusioni e Sviluppi Futuri</a:t>
            </a:r>
          </a:p>
        </p:txBody>
      </p:sp>
      <p:sp>
        <p:nvSpPr>
          <p:cNvPr id="2" name="TextBox 54">
            <a:extLst>
              <a:ext uri="{FF2B5EF4-FFF2-40B4-BE49-F238E27FC236}">
                <a16:creationId xmlns:a16="http://schemas.microsoft.com/office/drawing/2014/main" id="{9CDEFABA-ABC0-EF12-167B-D5D2568BB9D5}"/>
              </a:ext>
            </a:extLst>
          </p:cNvPr>
          <p:cNvSpPr txBox="1"/>
          <p:nvPr/>
        </p:nvSpPr>
        <p:spPr>
          <a:xfrm>
            <a:off x="310895" y="1711846"/>
            <a:ext cx="11437367" cy="17197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Conclusioni: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CertiChain dimostra come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blockchain + IPFS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possano garantire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sicurezza, trasparenza e decentralizzazione 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nella gestione dei certificati digitali.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Verifica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pubblica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senza intermediari e </a:t>
            </a:r>
            <a:r>
              <a:rPr lang="it-IT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immutabilità</a:t>
            </a: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dei dati garantita.</a:t>
            </a:r>
          </a:p>
        </p:txBody>
      </p:sp>
      <p:sp>
        <p:nvSpPr>
          <p:cNvPr id="3" name="TextBox 54">
            <a:extLst>
              <a:ext uri="{FF2B5EF4-FFF2-40B4-BE49-F238E27FC236}">
                <a16:creationId xmlns:a16="http://schemas.microsoft.com/office/drawing/2014/main" id="{963962BF-670C-AA30-2301-2D550C6DB50C}"/>
              </a:ext>
            </a:extLst>
          </p:cNvPr>
          <p:cNvSpPr txBox="1"/>
          <p:nvPr/>
        </p:nvSpPr>
        <p:spPr>
          <a:xfrm>
            <a:off x="310895" y="3742247"/>
            <a:ext cx="11437368" cy="130420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Sviluppi futuri: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Implementazione di un sistema di notifiche per aggiornamenti sui certificati.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Gestione avanzata dell’autenticazione.</a:t>
            </a:r>
          </a:p>
        </p:txBody>
      </p:sp>
      <p:pic>
        <p:nvPicPr>
          <p:cNvPr id="6" name="Immagine 5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BEF28320-FED6-E0E5-3677-FD745F8BA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712712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5D8259D8-7C03-C17D-F902-CC72A3C18172}"/>
              </a:ext>
            </a:extLst>
          </p:cNvPr>
          <p:cNvSpPr txBox="1"/>
          <p:nvPr/>
        </p:nvSpPr>
        <p:spPr>
          <a:xfrm>
            <a:off x="2017473" y="3059668"/>
            <a:ext cx="8157054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it-IT" sz="4200" b="1" spc="-300">
                <a:effectLst/>
                <a:latin typeface="Montserrat" pitchFamily="2" charset="0"/>
                <a:cs typeface="Aharoni" panose="02010803020104030203" pitchFamily="2" charset="-79"/>
              </a:rPr>
              <a:t>Grazie per l’attenzione!</a:t>
            </a:r>
            <a:endParaRPr lang="en-US" sz="4200" b="1" spc="-300">
              <a:latin typeface="Montserrat" pitchFamily="2" charset="0"/>
              <a:cs typeface="Aharoni" panose="02010803020104030203" pitchFamily="2" charset="-79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C9042451-5F14-C384-25DD-A1627ABCE276}"/>
              </a:ext>
            </a:extLst>
          </p:cNvPr>
          <p:cNvSpPr txBox="1"/>
          <p:nvPr/>
        </p:nvSpPr>
        <p:spPr>
          <a:xfrm>
            <a:off x="228600" y="6033869"/>
            <a:ext cx="397541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it-IT" sz="1400" dirty="0">
                <a:effectLst/>
                <a:latin typeface="Montserrat" pitchFamily="2" charset="0"/>
                <a:cs typeface="Aharoni" panose="02010803020104030203" pitchFamily="2" charset="-79"/>
              </a:rPr>
              <a:t>Made with </a:t>
            </a:r>
            <a:r>
              <a:rPr lang="it-IT" sz="1400" b="1" dirty="0">
                <a:effectLst/>
                <a:latin typeface="Montserrat" pitchFamily="2" charset="0"/>
                <a:cs typeface="Aharoni" panose="02010803020104030203" pitchFamily="2" charset="-79"/>
              </a:rPr>
              <a:t>❤️ </a:t>
            </a:r>
          </a:p>
          <a:p>
            <a:r>
              <a:rPr lang="it-IT" sz="1400" dirty="0">
                <a:effectLst/>
                <a:latin typeface="Montserrat" pitchFamily="2" charset="0"/>
                <a:cs typeface="Aharoni" panose="02010803020104030203" pitchFamily="2" charset="-79"/>
              </a:rPr>
              <a:t>by</a:t>
            </a:r>
            <a:r>
              <a:rPr lang="it-IT" sz="1400" b="1" dirty="0">
                <a:effectLst/>
                <a:latin typeface="Montserrat" pitchFamily="2" charset="0"/>
                <a:cs typeface="Aharoni" panose="02010803020104030203" pitchFamily="2" charset="-79"/>
              </a:rPr>
              <a:t> Matteo Ercolino </a:t>
            </a:r>
            <a:endParaRPr lang="en-US" sz="1400" b="1" dirty="0">
              <a:latin typeface="Montserrat" pitchFamily="2" charset="0"/>
              <a:cs typeface="Aharoni" panose="02010803020104030203" pitchFamily="2" charset="-79"/>
            </a:endParaRPr>
          </a:p>
        </p:txBody>
      </p:sp>
      <p:sp>
        <p:nvSpPr>
          <p:cNvPr id="10" name="CasellaDiTesto 9">
            <a:extLst>
              <a:ext uri="{FF2B5EF4-FFF2-40B4-BE49-F238E27FC236}">
                <a16:creationId xmlns:a16="http://schemas.microsoft.com/office/drawing/2014/main" id="{23E171B7-185E-7028-1959-733498906066}"/>
              </a:ext>
            </a:extLst>
          </p:cNvPr>
          <p:cNvSpPr txBox="1"/>
          <p:nvPr/>
        </p:nvSpPr>
        <p:spPr>
          <a:xfrm>
            <a:off x="9015761" y="6033869"/>
            <a:ext cx="294763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it-IT" sz="1400" b="1" dirty="0">
                <a:latin typeface="Montserrat" pitchFamily="2" charset="0"/>
                <a:cs typeface="Aharoni" panose="02010803020104030203" pitchFamily="2" charset="-79"/>
              </a:rPr>
              <a:t>Matricola 0522501462</a:t>
            </a:r>
          </a:p>
          <a:p>
            <a:pPr algn="r"/>
            <a:r>
              <a:rPr lang="it-IT" sz="1400" dirty="0">
                <a:latin typeface="Montserrat" pitchFamily="2" charset="0"/>
                <a:cs typeface="Aharoni" panose="02010803020104030203" pitchFamily="2" charset="-79"/>
              </a:rPr>
              <a:t>m.ercolino1@studenti.unisa.it</a:t>
            </a:r>
            <a:endParaRPr lang="it-IT" sz="1400" dirty="0">
              <a:effectLst/>
              <a:latin typeface="Montserrat" pitchFamily="2" charset="0"/>
              <a:cs typeface="Aharoni" panose="02010803020104030203" pitchFamily="2" charset="-79"/>
            </a:endParaRPr>
          </a:p>
        </p:txBody>
      </p:sp>
      <p:sp>
        <p:nvSpPr>
          <p:cNvPr id="2" name="TextBox 3">
            <a:extLst>
              <a:ext uri="{FF2B5EF4-FFF2-40B4-BE49-F238E27FC236}">
                <a16:creationId xmlns:a16="http://schemas.microsoft.com/office/drawing/2014/main" id="{86E127EA-85E6-FFC6-E0B8-DA9D736E13A0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1742858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0A797D-ECEA-8D87-DEED-3018EDC5E3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2AA8CA57-6185-7045-3AFE-366DC2782C9E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0A182B-8CF0-C0D5-A22D-DD6C035BEF9C}"/>
              </a:ext>
            </a:extLst>
          </p:cNvPr>
          <p:cNvSpPr txBox="1"/>
          <p:nvPr/>
        </p:nvSpPr>
        <p:spPr>
          <a:xfrm>
            <a:off x="310896" y="757738"/>
            <a:ext cx="699903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Soluzione</a:t>
            </a:r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: Blockchain e NFT</a:t>
            </a:r>
          </a:p>
        </p:txBody>
      </p:sp>
      <p:sp>
        <p:nvSpPr>
          <p:cNvPr id="3" name="TextBox 54">
            <a:extLst>
              <a:ext uri="{FF2B5EF4-FFF2-40B4-BE49-F238E27FC236}">
                <a16:creationId xmlns:a16="http://schemas.microsoft.com/office/drawing/2014/main" id="{1C6D778C-0BBF-2B02-CD50-61ED15752C83}"/>
              </a:ext>
            </a:extLst>
          </p:cNvPr>
          <p:cNvSpPr txBox="1"/>
          <p:nvPr/>
        </p:nvSpPr>
        <p:spPr>
          <a:xfrm>
            <a:off x="1601724" y="2574920"/>
            <a:ext cx="8988552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Tecnologia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blockchain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per la sicurezza immutabile.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Certificati digitali emessi come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NFT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Accesso e verifica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globali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veloci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e </a:t>
            </a:r>
            <a:r>
              <a:rPr lang="it-IT" sz="2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trasparenti</a:t>
            </a:r>
            <a:r>
              <a:rPr lang="it-IT" sz="2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</p:txBody>
      </p:sp>
      <p:pic>
        <p:nvPicPr>
          <p:cNvPr id="6" name="Immagine 5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1C005C8A-B573-3A38-2AC2-651D72776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72227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28544D9-1E62-B3BF-162B-FE454DB421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0520FCD-D43A-F060-E43E-854BBDA01855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6724921-4E13-0AA3-BC97-39C24C979042}"/>
              </a:ext>
            </a:extLst>
          </p:cNvPr>
          <p:cNvSpPr txBox="1"/>
          <p:nvPr/>
        </p:nvSpPr>
        <p:spPr>
          <a:xfrm>
            <a:off x="310896" y="757738"/>
            <a:ext cx="25506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Workflow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97A2BB2-77B7-5ED8-081C-3906E979480F}"/>
              </a:ext>
            </a:extLst>
          </p:cNvPr>
          <p:cNvSpPr txBox="1"/>
          <p:nvPr/>
        </p:nvSpPr>
        <p:spPr>
          <a:xfrm>
            <a:off x="310895" y="1788853"/>
            <a:ext cx="5785105" cy="28238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L’ente certificatore carica il </a:t>
            </a:r>
            <a:r>
              <a:rPr lang="it-IT" sz="20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certificato</a:t>
            </a: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L’</a:t>
            </a:r>
            <a:r>
              <a:rPr lang="it-IT" sz="20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hash</a:t>
            </a: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IPFS e altri dati utili vengono salvati su </a:t>
            </a:r>
            <a:r>
              <a:rPr lang="it-IT" sz="20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blockchain</a:t>
            </a: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.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L’interessato riceve l’</a:t>
            </a:r>
            <a:r>
              <a:rPr lang="it-IT" sz="20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NFT</a:t>
            </a: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del certificato.</a:t>
            </a:r>
          </a:p>
          <a:p>
            <a:pPr marL="228600" indent="-228600" algn="just">
              <a:lnSpc>
                <a:spcPct val="150000"/>
              </a:lnSpc>
              <a:buFont typeface="+mj-lt"/>
              <a:buAutoNum type="arabicPeriod"/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Un’azienda </a:t>
            </a:r>
            <a:r>
              <a:rPr lang="it-IT" sz="20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verifica</a:t>
            </a: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il certificato tramite blockchain.</a:t>
            </a:r>
          </a:p>
        </p:txBody>
      </p:sp>
      <p:pic>
        <p:nvPicPr>
          <p:cNvPr id="2" name="Immagine 1" descr="Immagine che contiene cerchio, Policromia, schermata, design&#10;&#10;Descrizione generata automaticamente">
            <a:extLst>
              <a:ext uri="{FF2B5EF4-FFF2-40B4-BE49-F238E27FC236}">
                <a16:creationId xmlns:a16="http://schemas.microsoft.com/office/drawing/2014/main" id="{1EBE2C8E-58DA-8074-2558-9561C7D7D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0400" y="1269000"/>
            <a:ext cx="4320000" cy="4320000"/>
          </a:xfrm>
          <a:prstGeom prst="rect">
            <a:avLst/>
          </a:prstGeom>
        </p:spPr>
      </p:pic>
      <p:pic>
        <p:nvPicPr>
          <p:cNvPr id="3" name="Immagine 2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E5CFA6C4-F11A-5425-61EB-C516318FFF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7611146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137E99D-80DC-D0BC-B2DE-08320126E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3ED1932-00C2-D24D-CF8D-C0CE007B5117}"/>
              </a:ext>
            </a:extLst>
          </p:cNvPr>
          <p:cNvSpPr txBox="1"/>
          <p:nvPr/>
        </p:nvSpPr>
        <p:spPr>
          <a:xfrm>
            <a:off x="310896" y="449961"/>
            <a:ext cx="13003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AEDFAF-660D-B421-A2E7-D8CD6524EEB2}"/>
              </a:ext>
            </a:extLst>
          </p:cNvPr>
          <p:cNvSpPr txBox="1"/>
          <p:nvPr/>
        </p:nvSpPr>
        <p:spPr>
          <a:xfrm>
            <a:off x="310896" y="757738"/>
            <a:ext cx="61398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 err="1">
                <a:latin typeface="Montserrat" pitchFamily="2" charset="0"/>
                <a:cs typeface="Poppins" panose="00000500000000000000" pitchFamily="2" charset="0"/>
              </a:rPr>
              <a:t>Componenti</a:t>
            </a:r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 del Sistema</a:t>
            </a:r>
          </a:p>
        </p:txBody>
      </p:sp>
      <p:grpSp>
        <p:nvGrpSpPr>
          <p:cNvPr id="2" name="Group 24">
            <a:extLst>
              <a:ext uri="{FF2B5EF4-FFF2-40B4-BE49-F238E27FC236}">
                <a16:creationId xmlns:a16="http://schemas.microsoft.com/office/drawing/2014/main" id="{15DD7E73-249B-4E50-E3E4-B11255E98983}"/>
              </a:ext>
            </a:extLst>
          </p:cNvPr>
          <p:cNvGrpSpPr/>
          <p:nvPr/>
        </p:nvGrpSpPr>
        <p:grpSpPr>
          <a:xfrm>
            <a:off x="458272" y="2237107"/>
            <a:ext cx="5637728" cy="854409"/>
            <a:chOff x="310896" y="2404914"/>
            <a:chExt cx="5637728" cy="854409"/>
          </a:xfrm>
        </p:grpSpPr>
        <p:sp>
          <p:nvSpPr>
            <p:cNvPr id="3" name="Rectangle: Rounded Corners 14">
              <a:extLst>
                <a:ext uri="{FF2B5EF4-FFF2-40B4-BE49-F238E27FC236}">
                  <a16:creationId xmlns:a16="http://schemas.microsoft.com/office/drawing/2014/main" id="{D4F5FCC5-6313-2835-5157-0D64C39B42AD}"/>
                </a:ext>
              </a:extLst>
            </p:cNvPr>
            <p:cNvSpPr/>
            <p:nvPr/>
          </p:nvSpPr>
          <p:spPr>
            <a:xfrm>
              <a:off x="310896" y="2404914"/>
              <a:ext cx="5637728" cy="8544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  <p:sp>
          <p:nvSpPr>
            <p:cNvPr id="6" name="TextBox 16">
              <a:extLst>
                <a:ext uri="{FF2B5EF4-FFF2-40B4-BE49-F238E27FC236}">
                  <a16:creationId xmlns:a16="http://schemas.microsoft.com/office/drawing/2014/main" id="{963B3E05-BE35-5D13-5364-5262AED5AAB7}"/>
                </a:ext>
              </a:extLst>
            </p:cNvPr>
            <p:cNvSpPr txBox="1"/>
            <p:nvPr/>
          </p:nvSpPr>
          <p:spPr>
            <a:xfrm>
              <a:off x="1202612" y="2432008"/>
              <a:ext cx="4489866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t-IT" sz="1600" b="1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Smart </a:t>
              </a:r>
              <a:r>
                <a:rPr lang="it-IT" sz="1600" b="1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Contracts</a:t>
              </a:r>
              <a:r>
                <a:rPr lang="it-IT" sz="1600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: </a:t>
              </a:r>
              <a:r>
                <a:rPr lang="it-IT" sz="1600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Ethereum</a:t>
              </a:r>
              <a:r>
                <a:rPr lang="it-IT" sz="1600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e </a:t>
              </a:r>
              <a:r>
                <a:rPr lang="it-IT" sz="1600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Solidity</a:t>
              </a:r>
              <a:r>
                <a:rPr lang="it-IT" sz="1600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 per la gestione sicura e la creazione di NFT.</a:t>
              </a:r>
            </a:p>
          </p:txBody>
        </p:sp>
        <p:pic>
          <p:nvPicPr>
            <p:cNvPr id="8" name="Graphic 13">
              <a:extLst>
                <a:ext uri="{FF2B5EF4-FFF2-40B4-BE49-F238E27FC236}">
                  <a16:creationId xmlns:a16="http://schemas.microsoft.com/office/drawing/2014/main" id="{70EE7DD0-0844-B926-05BF-0463167D92B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9377" y="2576518"/>
              <a:ext cx="511200" cy="511200"/>
            </a:xfrm>
            <a:prstGeom prst="rect">
              <a:avLst/>
            </a:prstGeom>
          </p:spPr>
        </p:pic>
      </p:grpSp>
      <p:grpSp>
        <p:nvGrpSpPr>
          <p:cNvPr id="9" name="Group 26">
            <a:extLst>
              <a:ext uri="{FF2B5EF4-FFF2-40B4-BE49-F238E27FC236}">
                <a16:creationId xmlns:a16="http://schemas.microsoft.com/office/drawing/2014/main" id="{53EBEA92-5AF3-AC94-717E-CC201BCCB5C1}"/>
              </a:ext>
            </a:extLst>
          </p:cNvPr>
          <p:cNvGrpSpPr/>
          <p:nvPr/>
        </p:nvGrpSpPr>
        <p:grpSpPr>
          <a:xfrm>
            <a:off x="458272" y="3232675"/>
            <a:ext cx="5637728" cy="854409"/>
            <a:chOff x="310896" y="3400482"/>
            <a:chExt cx="5637728" cy="854409"/>
          </a:xfrm>
        </p:grpSpPr>
        <p:sp>
          <p:nvSpPr>
            <p:cNvPr id="10" name="Rectangle: Rounded Corners 17">
              <a:extLst>
                <a:ext uri="{FF2B5EF4-FFF2-40B4-BE49-F238E27FC236}">
                  <a16:creationId xmlns:a16="http://schemas.microsoft.com/office/drawing/2014/main" id="{EC563CD4-2E1D-0DB8-4B4A-7171DBDC00AA}"/>
                </a:ext>
              </a:extLst>
            </p:cNvPr>
            <p:cNvSpPr/>
            <p:nvPr/>
          </p:nvSpPr>
          <p:spPr>
            <a:xfrm>
              <a:off x="310896" y="3400482"/>
              <a:ext cx="5637728" cy="8544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  <p:pic>
          <p:nvPicPr>
            <p:cNvPr id="11" name="Graphic 11">
              <a:extLst>
                <a:ext uri="{FF2B5EF4-FFF2-40B4-BE49-F238E27FC236}">
                  <a16:creationId xmlns:a16="http://schemas.microsoft.com/office/drawing/2014/main" id="{172764B0-6365-16EC-78CA-4F7E450153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9377" y="3572086"/>
              <a:ext cx="511200" cy="511200"/>
            </a:xfrm>
            <a:prstGeom prst="rect">
              <a:avLst/>
            </a:prstGeom>
          </p:spPr>
        </p:pic>
        <p:sp>
          <p:nvSpPr>
            <p:cNvPr id="12" name="TextBox 19">
              <a:extLst>
                <a:ext uri="{FF2B5EF4-FFF2-40B4-BE49-F238E27FC236}">
                  <a16:creationId xmlns:a16="http://schemas.microsoft.com/office/drawing/2014/main" id="{C8ED6F4D-2EF1-F5C7-0670-B948BC3AC33A}"/>
                </a:ext>
              </a:extLst>
            </p:cNvPr>
            <p:cNvSpPr txBox="1"/>
            <p:nvPr/>
          </p:nvSpPr>
          <p:spPr>
            <a:xfrm>
              <a:off x="1202612" y="3427576"/>
              <a:ext cx="4489866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t-IT" sz="1600" b="1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IPFS</a:t>
              </a:r>
              <a:r>
                <a:rPr lang="it-IT" sz="1600" dirty="0"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: Archiviazione decentralizzata dei certificati PDF caricati dai verificatori.</a:t>
              </a:r>
            </a:p>
          </p:txBody>
        </p:sp>
      </p:grpSp>
      <p:grpSp>
        <p:nvGrpSpPr>
          <p:cNvPr id="13" name="Group 27">
            <a:extLst>
              <a:ext uri="{FF2B5EF4-FFF2-40B4-BE49-F238E27FC236}">
                <a16:creationId xmlns:a16="http://schemas.microsoft.com/office/drawing/2014/main" id="{A5B0B510-2E6A-761A-B178-7940BABDF1AD}"/>
              </a:ext>
            </a:extLst>
          </p:cNvPr>
          <p:cNvGrpSpPr/>
          <p:nvPr/>
        </p:nvGrpSpPr>
        <p:grpSpPr>
          <a:xfrm>
            <a:off x="458272" y="4240211"/>
            <a:ext cx="5637728" cy="854409"/>
            <a:chOff x="310896" y="4408018"/>
            <a:chExt cx="5637728" cy="854409"/>
          </a:xfrm>
        </p:grpSpPr>
        <p:sp>
          <p:nvSpPr>
            <p:cNvPr id="14" name="Rectangle: Rounded Corners 20">
              <a:extLst>
                <a:ext uri="{FF2B5EF4-FFF2-40B4-BE49-F238E27FC236}">
                  <a16:creationId xmlns:a16="http://schemas.microsoft.com/office/drawing/2014/main" id="{7615C01D-4CAB-A366-36FA-F82C83C2E912}"/>
                </a:ext>
              </a:extLst>
            </p:cNvPr>
            <p:cNvSpPr/>
            <p:nvPr/>
          </p:nvSpPr>
          <p:spPr>
            <a:xfrm>
              <a:off x="310896" y="4408018"/>
              <a:ext cx="5637728" cy="8544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/>
            </a:p>
          </p:txBody>
        </p:sp>
        <p:sp>
          <p:nvSpPr>
            <p:cNvPr id="15" name="TextBox 22">
              <a:extLst>
                <a:ext uri="{FF2B5EF4-FFF2-40B4-BE49-F238E27FC236}">
                  <a16:creationId xmlns:a16="http://schemas.microsoft.com/office/drawing/2014/main" id="{462CDDDB-AFEB-AC52-97C6-FB17FE662DF9}"/>
                </a:ext>
              </a:extLst>
            </p:cNvPr>
            <p:cNvSpPr txBox="1"/>
            <p:nvPr/>
          </p:nvSpPr>
          <p:spPr>
            <a:xfrm>
              <a:off x="1202612" y="4435112"/>
              <a:ext cx="4398358" cy="8002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just">
                <a:lnSpc>
                  <a:spcPct val="150000"/>
                </a:lnSpc>
              </a:pPr>
              <a:r>
                <a:rPr lang="it-IT" sz="1600" b="1" dirty="0" err="1">
                  <a:effectLst/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Frontend</a:t>
              </a:r>
              <a:r>
                <a:rPr lang="it-IT" sz="1600" dirty="0">
                  <a:effectLst/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: Interfaccia utente intuitiva per emissione e verifica.</a:t>
              </a:r>
            </a:p>
          </p:txBody>
        </p:sp>
        <p:pic>
          <p:nvPicPr>
            <p:cNvPr id="16" name="Graphic 9">
              <a:extLst>
                <a:ext uri="{FF2B5EF4-FFF2-40B4-BE49-F238E27FC236}">
                  <a16:creationId xmlns:a16="http://schemas.microsoft.com/office/drawing/2014/main" id="{3E30F77E-B288-DD9D-A8CE-B4C302D9243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549377" y="4579622"/>
              <a:ext cx="511200" cy="511200"/>
            </a:xfrm>
            <a:prstGeom prst="rect">
              <a:avLst/>
            </a:prstGeom>
          </p:spPr>
        </p:pic>
      </p:grpSp>
      <p:pic>
        <p:nvPicPr>
          <p:cNvPr id="18" name="Immagine 17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CC14501F-B890-C921-946D-E059F1AA5C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70977" y="1874360"/>
            <a:ext cx="3571035" cy="3571035"/>
          </a:xfrm>
          <a:prstGeom prst="rect">
            <a:avLst/>
          </a:prstGeom>
        </p:spPr>
      </p:pic>
      <p:pic>
        <p:nvPicPr>
          <p:cNvPr id="19" name="Immagine 1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ACCFFBFD-4792-F2B1-F92A-5B01FBF9061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50837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F1E2E78-CC8F-AAC5-9E57-792965D270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4B76115-DB96-9D66-AD88-A6D549921384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2FAF11-467A-A54B-48F8-E17EFFCFD5AA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2B7307D-AEC5-20CB-9B55-CC46A9193AEE}"/>
              </a:ext>
            </a:extLst>
          </p:cNvPr>
          <p:cNvSpPr txBox="1"/>
          <p:nvPr/>
        </p:nvSpPr>
        <p:spPr>
          <a:xfrm>
            <a:off x="310896" y="1711846"/>
            <a:ext cx="5637728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20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Tre contratti principali: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69C257FC-FCA9-1DB1-C759-BD8665DC1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54">
            <a:extLst>
              <a:ext uri="{FF2B5EF4-FFF2-40B4-BE49-F238E27FC236}">
                <a16:creationId xmlns:a16="http://schemas.microsoft.com/office/drawing/2014/main" id="{EE318647-176C-A525-71F3-285987FE6704}"/>
              </a:ext>
            </a:extLst>
          </p:cNvPr>
          <p:cNvSpPr txBox="1"/>
          <p:nvPr/>
        </p:nvSpPr>
        <p:spPr>
          <a:xfrm>
            <a:off x="310896" y="2142733"/>
            <a:ext cx="7384609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1. </a:t>
            </a:r>
            <a:r>
              <a:rPr lang="it-IT" sz="20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AccessControlManager.sol</a:t>
            </a:r>
            <a:endParaRPr lang="it-IT" sz="20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9255F735-AD8D-B099-50A2-02038B8EE2FE}"/>
              </a:ext>
            </a:extLst>
          </p:cNvPr>
          <p:cNvSpPr txBox="1"/>
          <p:nvPr/>
        </p:nvSpPr>
        <p:spPr>
          <a:xfrm>
            <a:off x="310896" y="2573620"/>
            <a:ext cx="7384609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20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20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14CD9D3E-4E8C-C2FE-A29B-0211EC7C01D4}"/>
              </a:ext>
            </a:extLst>
          </p:cNvPr>
          <p:cNvSpPr txBox="1"/>
          <p:nvPr/>
        </p:nvSpPr>
        <p:spPr>
          <a:xfrm>
            <a:off x="310896" y="3004507"/>
            <a:ext cx="7384609" cy="5155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20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20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20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353A87A0-6F8F-28AC-20AA-35B963D0C60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4702755" y="1233512"/>
            <a:ext cx="6097388" cy="45730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653890"/>
      </p:ext>
    </p:extLst>
  </p:cSld>
  <p:clrMapOvr>
    <a:masterClrMapping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79DBA1C-8659-54B9-4A5F-8064DB2AE9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826B595-AF6D-D6DB-56D1-EBD4ADA3D5EF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8ADE1B-50EE-2F45-C7C9-A1711C663652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B476363E-7DFA-AB9B-F4C3-CCECEA3325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54">
            <a:extLst>
              <a:ext uri="{FF2B5EF4-FFF2-40B4-BE49-F238E27FC236}">
                <a16:creationId xmlns:a16="http://schemas.microsoft.com/office/drawing/2014/main" id="{AD567789-D3C7-8CA7-C1A6-9FECB5E391CA}"/>
              </a:ext>
            </a:extLst>
          </p:cNvPr>
          <p:cNvSpPr txBox="1"/>
          <p:nvPr/>
        </p:nvSpPr>
        <p:spPr>
          <a:xfrm>
            <a:off x="310897" y="1404069"/>
            <a:ext cx="382378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1.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28347F97-CC2C-866C-1687-F17078AD5B66}"/>
              </a:ext>
            </a:extLst>
          </p:cNvPr>
          <p:cNvSpPr txBox="1"/>
          <p:nvPr/>
        </p:nvSpPr>
        <p:spPr>
          <a:xfrm>
            <a:off x="4440553" y="1484509"/>
            <a:ext cx="2852530" cy="3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1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1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1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86B59215-DB96-B176-E29C-09C4B7C96CAB}"/>
              </a:ext>
            </a:extLst>
          </p:cNvPr>
          <p:cNvSpPr txBox="1"/>
          <p:nvPr/>
        </p:nvSpPr>
        <p:spPr>
          <a:xfrm>
            <a:off x="7598957" y="1484508"/>
            <a:ext cx="3658676" cy="3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1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1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1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10" name="TextBox 54">
            <a:extLst>
              <a:ext uri="{FF2B5EF4-FFF2-40B4-BE49-F238E27FC236}">
                <a16:creationId xmlns:a16="http://schemas.microsoft.com/office/drawing/2014/main" id="{1EC6594A-3337-D035-1270-788CF52D095C}"/>
              </a:ext>
            </a:extLst>
          </p:cNvPr>
          <p:cNvSpPr txBox="1"/>
          <p:nvPr/>
        </p:nvSpPr>
        <p:spPr>
          <a:xfrm>
            <a:off x="310895" y="2157959"/>
            <a:ext cx="11437367" cy="32970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Gestione dei permessi e dei ruoli all'interno del sistema.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responsabile della gestione degli utenti autorizzati all’emissione di certificati. Utilizza il modulo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di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OpenZeppelin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per definire due livelli di autorizzazione: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Admin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(DEFAULT_ADMIN_ROLE) – Ha il permesso di assegnare o revocare ruoli agli utenti.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Issuer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(ISSUER_ROLE) – Può emettere e revocare certificati.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Funzioni principali: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addIssuer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account): assegna il ruolo di Issuer a un indirizzo.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removeIssuer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account): revoca il ruolo di Issuer da un indirizzo.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hasIssuerRole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account): verifica se un indirizzo ha il ruolo di Issuer.</a:t>
            </a:r>
          </a:p>
        </p:txBody>
      </p:sp>
    </p:spTree>
    <p:extLst>
      <p:ext uri="{BB962C8B-B14F-4D97-AF65-F5344CB8AC3E}">
        <p14:creationId xmlns:p14="http://schemas.microsoft.com/office/powerpoint/2010/main" val="81686296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27BBA4-7286-DAE7-9888-ADAEAA78C40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718DF9-13FA-0E41-2944-BC29EF1D7FDF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449F6FE-ECA8-3A8E-2896-3D21E4FEC830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DCE9B309-7F65-7457-1D78-8C22F56B3E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54">
            <a:extLst>
              <a:ext uri="{FF2B5EF4-FFF2-40B4-BE49-F238E27FC236}">
                <a16:creationId xmlns:a16="http://schemas.microsoft.com/office/drawing/2014/main" id="{F221F57D-4F5B-F781-1B8D-3C55B10B3599}"/>
              </a:ext>
            </a:extLst>
          </p:cNvPr>
          <p:cNvSpPr txBox="1"/>
          <p:nvPr/>
        </p:nvSpPr>
        <p:spPr>
          <a:xfrm>
            <a:off x="310897" y="1404069"/>
            <a:ext cx="382378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1.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99403F74-6C6A-4342-268A-690E66C773AA}"/>
              </a:ext>
            </a:extLst>
          </p:cNvPr>
          <p:cNvSpPr txBox="1"/>
          <p:nvPr/>
        </p:nvSpPr>
        <p:spPr>
          <a:xfrm>
            <a:off x="4440553" y="1484509"/>
            <a:ext cx="2852530" cy="3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1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1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1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C7B28A9A-8100-26A6-7E71-A42C5C60D9DD}"/>
              </a:ext>
            </a:extLst>
          </p:cNvPr>
          <p:cNvSpPr txBox="1"/>
          <p:nvPr/>
        </p:nvSpPr>
        <p:spPr>
          <a:xfrm>
            <a:off x="7598957" y="1484508"/>
            <a:ext cx="3658676" cy="3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1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1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1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10" name="TextBox 54">
            <a:extLst>
              <a:ext uri="{FF2B5EF4-FFF2-40B4-BE49-F238E27FC236}">
                <a16:creationId xmlns:a16="http://schemas.microsoft.com/office/drawing/2014/main" id="{614D9982-ABE6-023E-3644-BA754B57285E}"/>
              </a:ext>
            </a:extLst>
          </p:cNvPr>
          <p:cNvSpPr txBox="1"/>
          <p:nvPr/>
        </p:nvSpPr>
        <p:spPr>
          <a:xfrm>
            <a:off x="310895" y="2157959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Gestione dei permessi e dei ruoli all'interno del sistema.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è responsabile della gestione degli utenti autorizzati all’emissione di certificati. Utilizza il modulo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di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OpenZeppelin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per definire due livelli di autorizzazione.</a:t>
            </a:r>
          </a:p>
        </p:txBody>
      </p:sp>
      <p:grpSp>
        <p:nvGrpSpPr>
          <p:cNvPr id="11" name="Group 24">
            <a:extLst>
              <a:ext uri="{FF2B5EF4-FFF2-40B4-BE49-F238E27FC236}">
                <a16:creationId xmlns:a16="http://schemas.microsoft.com/office/drawing/2014/main" id="{C21DF980-8C66-B9AC-D95B-E5E4F1E1C44B}"/>
              </a:ext>
            </a:extLst>
          </p:cNvPr>
          <p:cNvGrpSpPr/>
          <p:nvPr/>
        </p:nvGrpSpPr>
        <p:grpSpPr>
          <a:xfrm>
            <a:off x="310895" y="3711349"/>
            <a:ext cx="2729760" cy="1169551"/>
            <a:chOff x="310896" y="2349329"/>
            <a:chExt cx="1871745" cy="965577"/>
          </a:xfrm>
        </p:grpSpPr>
        <p:sp>
          <p:nvSpPr>
            <p:cNvPr id="12" name="Rectangle: Rounded Corners 14">
              <a:extLst>
                <a:ext uri="{FF2B5EF4-FFF2-40B4-BE49-F238E27FC236}">
                  <a16:creationId xmlns:a16="http://schemas.microsoft.com/office/drawing/2014/main" id="{0DE9BA48-CCD5-E97F-BE54-DCC9A4C465B3}"/>
                </a:ext>
              </a:extLst>
            </p:cNvPr>
            <p:cNvSpPr/>
            <p:nvPr/>
          </p:nvSpPr>
          <p:spPr>
            <a:xfrm>
              <a:off x="310896" y="2404914"/>
              <a:ext cx="1871745" cy="854409"/>
            </a:xfrm>
            <a:prstGeom prst="round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 sz="2400" b="1"/>
            </a:p>
          </p:txBody>
        </p:sp>
        <p:sp>
          <p:nvSpPr>
            <p:cNvPr id="13" name="TextBox 16">
              <a:extLst>
                <a:ext uri="{FF2B5EF4-FFF2-40B4-BE49-F238E27FC236}">
                  <a16:creationId xmlns:a16="http://schemas.microsoft.com/office/drawing/2014/main" id="{1A6518BB-5C3D-E784-9B84-FD76C7D5E9B0}"/>
                </a:ext>
              </a:extLst>
            </p:cNvPr>
            <p:cNvSpPr txBox="1"/>
            <p:nvPr/>
          </p:nvSpPr>
          <p:spPr>
            <a:xfrm>
              <a:off x="419960" y="2349329"/>
              <a:ext cx="1653616" cy="965577"/>
            </a:xfrm>
            <a:prstGeom prst="rect">
              <a:avLst/>
            </a:prstGeom>
            <a:noFill/>
          </p:spPr>
          <p:txBody>
            <a:bodyPr wrap="square" anchor="ctr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Access </a:t>
              </a:r>
              <a:r>
                <a:rPr lang="it-IT" sz="1600" b="1" dirty="0" err="1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Restriction</a:t>
              </a:r>
              <a:endPara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endParaRPr>
            </a:p>
            <a:p>
              <a:pPr algn="ctr">
                <a:lnSpc>
                  <a:spcPct val="150000"/>
                </a:lnSpc>
              </a:pPr>
              <a:r>
                <a:rPr lang="it-IT" sz="1600" b="1" dirty="0">
                  <a:solidFill>
                    <a:srgbClr val="000000"/>
                  </a:solidFill>
                  <a:latin typeface="Poppins" panose="00000500000000000000" pitchFamily="2" charset="0"/>
                  <a:ea typeface="Garamond" panose="02020404030301010803" pitchFamily="18" charset="0"/>
                  <a:cs typeface="Poppins" panose="00000500000000000000" pitchFamily="2" charset="0"/>
                </a:rPr>
                <a:t>Pattern</a:t>
              </a:r>
            </a:p>
          </p:txBody>
        </p:sp>
      </p:grpSp>
      <p:sp>
        <p:nvSpPr>
          <p:cNvPr id="30" name="TextBox 54">
            <a:extLst>
              <a:ext uri="{FF2B5EF4-FFF2-40B4-BE49-F238E27FC236}">
                <a16:creationId xmlns:a16="http://schemas.microsoft.com/office/drawing/2014/main" id="{1C68BF6E-3581-0910-DC53-022B717B883A}"/>
              </a:ext>
            </a:extLst>
          </p:cNvPr>
          <p:cNvSpPr txBox="1"/>
          <p:nvPr/>
        </p:nvSpPr>
        <p:spPr>
          <a:xfrm>
            <a:off x="310895" y="4948640"/>
            <a:ext cx="11437367" cy="13580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Vantaggi: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Impedisce la modifica non autorizzata dei certificati.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Separa i privilegi, riducendo il rischio di compromissione.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Permette una gestione gerarchica degli utenti.</a:t>
            </a:r>
          </a:p>
        </p:txBody>
      </p:sp>
    </p:spTree>
    <p:extLst>
      <p:ext uri="{BB962C8B-B14F-4D97-AF65-F5344CB8AC3E}">
        <p14:creationId xmlns:p14="http://schemas.microsoft.com/office/powerpoint/2010/main" val="3280652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5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5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5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A8F653-BBBC-0D25-E387-0E4E713BD9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95CC3D6-0747-9F02-89C7-1B13BC9882A4}"/>
              </a:ext>
            </a:extLst>
          </p:cNvPr>
          <p:cNvSpPr txBox="1"/>
          <p:nvPr/>
        </p:nvSpPr>
        <p:spPr>
          <a:xfrm>
            <a:off x="310896" y="449961"/>
            <a:ext cx="26019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•</a:t>
            </a:r>
            <a:r>
              <a:rPr lang="it-IT" sz="1400" b="1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 CertiChain • </a:t>
            </a:r>
            <a:r>
              <a:rPr lang="it-IT" sz="1400" i="1" kern="1200" dirty="0">
                <a:solidFill>
                  <a:srgbClr val="252528"/>
                </a:solidFill>
                <a:effectLst/>
                <a:latin typeface="Montserrat" pitchFamily="2" charset="0"/>
              </a:rPr>
              <a:t>Componenti</a:t>
            </a:r>
            <a:endParaRPr lang="it-IT" sz="900" i="1" dirty="0">
              <a:latin typeface="Montserra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97F0708-016B-3153-F03A-8487FD4AF9FC}"/>
              </a:ext>
            </a:extLst>
          </p:cNvPr>
          <p:cNvSpPr txBox="1"/>
          <p:nvPr/>
        </p:nvSpPr>
        <p:spPr>
          <a:xfrm>
            <a:off x="310896" y="757738"/>
            <a:ext cx="41296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Montserrat" pitchFamily="2" charset="0"/>
                <a:cs typeface="Poppins" panose="00000500000000000000" pitchFamily="2" charset="0"/>
              </a:rPr>
              <a:t>Smart Contracts</a:t>
            </a:r>
          </a:p>
        </p:txBody>
      </p:sp>
      <p:pic>
        <p:nvPicPr>
          <p:cNvPr id="29" name="Immagine 28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3914B8DA-56DF-8C52-4463-12A15C761F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6" name="TextBox 54">
            <a:extLst>
              <a:ext uri="{FF2B5EF4-FFF2-40B4-BE49-F238E27FC236}">
                <a16:creationId xmlns:a16="http://schemas.microsoft.com/office/drawing/2014/main" id="{6652A8C2-0088-8B79-53F8-C35A3792C5EB}"/>
              </a:ext>
            </a:extLst>
          </p:cNvPr>
          <p:cNvSpPr txBox="1"/>
          <p:nvPr/>
        </p:nvSpPr>
        <p:spPr>
          <a:xfrm>
            <a:off x="-3798394" y="1387109"/>
            <a:ext cx="382378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1.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AccessControlManager.sol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8" name="TextBox 54">
            <a:extLst>
              <a:ext uri="{FF2B5EF4-FFF2-40B4-BE49-F238E27FC236}">
                <a16:creationId xmlns:a16="http://schemas.microsoft.com/office/drawing/2014/main" id="{25E6EEFB-80AA-F7B5-243C-D093E531DA0F}"/>
              </a:ext>
            </a:extLst>
          </p:cNvPr>
          <p:cNvSpPr txBox="1"/>
          <p:nvPr/>
        </p:nvSpPr>
        <p:spPr>
          <a:xfrm>
            <a:off x="310895" y="1387109"/>
            <a:ext cx="2852530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6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2. </a:t>
            </a:r>
            <a:r>
              <a:rPr lang="it-IT" sz="16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CertificateNFT.sol</a:t>
            </a:r>
            <a:endParaRPr lang="it-IT" sz="1600" b="1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sp>
        <p:nvSpPr>
          <p:cNvPr id="9" name="TextBox 54">
            <a:extLst>
              <a:ext uri="{FF2B5EF4-FFF2-40B4-BE49-F238E27FC236}">
                <a16:creationId xmlns:a16="http://schemas.microsoft.com/office/drawing/2014/main" id="{816C0C67-4BD2-8F9A-E0B1-AE511DCB44D4}"/>
              </a:ext>
            </a:extLst>
          </p:cNvPr>
          <p:cNvSpPr txBox="1"/>
          <p:nvPr/>
        </p:nvSpPr>
        <p:spPr>
          <a:xfrm>
            <a:off x="3469299" y="1467549"/>
            <a:ext cx="3658676" cy="3250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1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3. </a:t>
            </a:r>
            <a:r>
              <a:rPr lang="it-IT" sz="11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CertificateManager.sol</a:t>
            </a:r>
            <a:endParaRPr lang="it-IT" sz="1100" dirty="0">
              <a:solidFill>
                <a:srgbClr val="000000"/>
              </a:solidFill>
              <a:latin typeface="Poppins" panose="00000500000000000000" pitchFamily="2" charset="0"/>
              <a:ea typeface="Garamond" panose="02020404030301010803" pitchFamily="18" charset="0"/>
              <a:cs typeface="Poppins" panose="00000500000000000000" pitchFamily="2" charset="0"/>
            </a:endParaRPr>
          </a:p>
        </p:txBody>
      </p:sp>
      <p:pic>
        <p:nvPicPr>
          <p:cNvPr id="2" name="Immagine 1" descr="Immagine che contiene Elementi grafici, clipart, simbolo, schermata&#10;&#10;Il contenuto generato dall'IA potrebbe non essere corretto.">
            <a:extLst>
              <a:ext uri="{FF2B5EF4-FFF2-40B4-BE49-F238E27FC236}">
                <a16:creationId xmlns:a16="http://schemas.microsoft.com/office/drawing/2014/main" id="{5306CAA4-A1D0-B40B-EF14-30F5DDBBD3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48263" y="6414263"/>
            <a:ext cx="443737" cy="443737"/>
          </a:xfrm>
          <a:prstGeom prst="rect">
            <a:avLst/>
          </a:prstGeom>
        </p:spPr>
      </p:pic>
      <p:sp>
        <p:nvSpPr>
          <p:cNvPr id="3" name="TextBox 54">
            <a:extLst>
              <a:ext uri="{FF2B5EF4-FFF2-40B4-BE49-F238E27FC236}">
                <a16:creationId xmlns:a16="http://schemas.microsoft.com/office/drawing/2014/main" id="{F98A03A0-1449-6D49-0D3C-264FD0C46780}"/>
              </a:ext>
            </a:extLst>
          </p:cNvPr>
          <p:cNvSpPr txBox="1"/>
          <p:nvPr/>
        </p:nvSpPr>
        <p:spPr>
          <a:xfrm>
            <a:off x="310895" y="2157959"/>
            <a:ext cx="11437367" cy="26507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it-IT" sz="1400" b="1" i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Descrizione: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Ruolo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: Emissione e gestione dei certificati digitali come NFT (ERC721).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Il contratto 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CertificateNFT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rappresenta i certificati sotto forma di 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NFT (Non-</a:t>
            </a:r>
            <a:r>
              <a:rPr lang="it-IT" sz="1400" b="1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Fungible</a:t>
            </a:r>
            <a:r>
              <a:rPr lang="it-IT" sz="1400" b="1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Token)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conformi allo standard ERC721URIStorage. Ogni NFT ha un token ID univoco e un URI IPFS che punta ai metadati del certificato.</a:t>
            </a:r>
          </a:p>
          <a:p>
            <a:pPr marL="171450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Funzioni principali: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setBaseURI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memory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newBaseURI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imposta un nuovo URI di base per gli NFT.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mintCertificate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address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beneficiary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uint256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,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string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memory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tokenURI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crea un nuovo NFT per un beneficiario.</a:t>
            </a:r>
          </a:p>
          <a:p>
            <a:pPr marL="628650" lvl="1" indent="-1714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burnCertificate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(uint256 </a:t>
            </a:r>
            <a:r>
              <a:rPr lang="it-IT" sz="1400" dirty="0" err="1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tokenId</a:t>
            </a:r>
            <a:r>
              <a:rPr lang="it-IT" sz="1400" dirty="0">
                <a:solidFill>
                  <a:srgbClr val="000000"/>
                </a:solidFill>
                <a:latin typeface="Poppins" panose="00000500000000000000" pitchFamily="2" charset="0"/>
                <a:ea typeface="Garamond" panose="02020404030301010803" pitchFamily="18" charset="0"/>
                <a:cs typeface="Poppins" panose="00000500000000000000" pitchFamily="2" charset="0"/>
              </a:rPr>
              <a:t>): elimina un certificato (revoca definitiva).</a:t>
            </a:r>
          </a:p>
        </p:txBody>
      </p:sp>
    </p:spTree>
    <p:extLst>
      <p:ext uri="{BB962C8B-B14F-4D97-AF65-F5344CB8AC3E}">
        <p14:creationId xmlns:p14="http://schemas.microsoft.com/office/powerpoint/2010/main" val="12418173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582</TotalTime>
  <Words>1768</Words>
  <Application>Microsoft Macintosh PowerPoint</Application>
  <PresentationFormat>Widescreen</PresentationFormat>
  <Paragraphs>222</Paragraphs>
  <Slides>24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24</vt:i4>
      </vt:variant>
    </vt:vector>
  </HeadingPairs>
  <TitlesOfParts>
    <vt:vector size="30" baseType="lpstr">
      <vt:lpstr>Aptos</vt:lpstr>
      <vt:lpstr>Aptos Display</vt:lpstr>
      <vt:lpstr>Arial</vt:lpstr>
      <vt:lpstr>Montserrat</vt:lpstr>
      <vt:lpstr>Poppins</vt:lpstr>
      <vt:lpstr>Tema di Office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MATTEO ERCOLINO</dc:creator>
  <cp:lastModifiedBy>MATTEO ERCOLINO</cp:lastModifiedBy>
  <cp:revision>2</cp:revision>
  <dcterms:created xsi:type="dcterms:W3CDTF">2025-01-27T15:09:28Z</dcterms:created>
  <dcterms:modified xsi:type="dcterms:W3CDTF">2025-02-08T17:22:21Z</dcterms:modified>
</cp:coreProperties>
</file>

<file path=docProps/thumbnail.jpeg>
</file>